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7"/>
  </p:notesMasterIdLst>
  <p:handoutMasterIdLst>
    <p:handoutMasterId r:id="rId18"/>
  </p:handoutMasterIdLst>
  <p:sldIdLst>
    <p:sldId id="371" r:id="rId2"/>
    <p:sldId id="562" r:id="rId3"/>
    <p:sldId id="560" r:id="rId4"/>
    <p:sldId id="576" r:id="rId5"/>
    <p:sldId id="574" r:id="rId6"/>
    <p:sldId id="566" r:id="rId7"/>
    <p:sldId id="556" r:id="rId8"/>
    <p:sldId id="569" r:id="rId9"/>
    <p:sldId id="577" r:id="rId10"/>
    <p:sldId id="568" r:id="rId11"/>
    <p:sldId id="571" r:id="rId12"/>
    <p:sldId id="572" r:id="rId13"/>
    <p:sldId id="570" r:id="rId14"/>
    <p:sldId id="575" r:id="rId15"/>
    <p:sldId id="573" r:id="rId16"/>
  </p:sldIdLst>
  <p:sldSz cx="9906000" cy="6858000" type="A4"/>
  <p:notesSz cx="5829300" cy="9207500"/>
  <p:kinsoku lang="ja-JP" invalStChars="、。，．・：；？！゛゜ヽヾゝゞ々ー’”）〕］｝〉》」』】°‰′″℃￠％ぁぃぅぇぉっゃゅょゎァィゥェォッャュョヮヵヶ!%),.:;?]}｡｣､･ｧｨｩｪｫｬｭｮｯｰﾞﾟ" invalEndChars="‘“（〔［｛〈《「『【￥＄$([\{｢￡"/>
  <p:defaultTextStyle>
    <a:defPPr>
      <a:defRPr lang="fr-FR"/>
    </a:defPPr>
    <a:lvl1pPr algn="l" rtl="0" eaLnBrk="0" fontAlgn="base" hangingPunct="0">
      <a:spcBef>
        <a:spcPct val="0"/>
      </a:spcBef>
      <a:spcAft>
        <a:spcPct val="0"/>
      </a:spcAft>
      <a:defRPr sz="2800" kern="1200">
        <a:solidFill>
          <a:srgbClr val="FDEC00"/>
        </a:solidFill>
        <a:latin typeface="Geneva" pitchFamily="-84" charset="0"/>
        <a:ea typeface="MS PGothic" panose="020B0600070205080204" pitchFamily="34" charset="-128"/>
        <a:cs typeface="+mn-cs"/>
      </a:defRPr>
    </a:lvl1pPr>
    <a:lvl2pPr marL="457200" algn="l" rtl="0" eaLnBrk="0" fontAlgn="base" hangingPunct="0">
      <a:spcBef>
        <a:spcPct val="0"/>
      </a:spcBef>
      <a:spcAft>
        <a:spcPct val="0"/>
      </a:spcAft>
      <a:defRPr sz="2800" kern="1200">
        <a:solidFill>
          <a:srgbClr val="FDEC00"/>
        </a:solidFill>
        <a:latin typeface="Geneva" pitchFamily="-84" charset="0"/>
        <a:ea typeface="MS PGothic" panose="020B0600070205080204" pitchFamily="34" charset="-128"/>
        <a:cs typeface="+mn-cs"/>
      </a:defRPr>
    </a:lvl2pPr>
    <a:lvl3pPr marL="914400" algn="l" rtl="0" eaLnBrk="0" fontAlgn="base" hangingPunct="0">
      <a:spcBef>
        <a:spcPct val="0"/>
      </a:spcBef>
      <a:spcAft>
        <a:spcPct val="0"/>
      </a:spcAft>
      <a:defRPr sz="2800" kern="1200">
        <a:solidFill>
          <a:srgbClr val="FDEC00"/>
        </a:solidFill>
        <a:latin typeface="Geneva" pitchFamily="-84" charset="0"/>
        <a:ea typeface="MS PGothic" panose="020B0600070205080204" pitchFamily="34" charset="-128"/>
        <a:cs typeface="+mn-cs"/>
      </a:defRPr>
    </a:lvl3pPr>
    <a:lvl4pPr marL="1371600" algn="l" rtl="0" eaLnBrk="0" fontAlgn="base" hangingPunct="0">
      <a:spcBef>
        <a:spcPct val="0"/>
      </a:spcBef>
      <a:spcAft>
        <a:spcPct val="0"/>
      </a:spcAft>
      <a:defRPr sz="2800" kern="1200">
        <a:solidFill>
          <a:srgbClr val="FDEC00"/>
        </a:solidFill>
        <a:latin typeface="Geneva" pitchFamily="-84" charset="0"/>
        <a:ea typeface="MS PGothic" panose="020B0600070205080204" pitchFamily="34" charset="-128"/>
        <a:cs typeface="+mn-cs"/>
      </a:defRPr>
    </a:lvl4pPr>
    <a:lvl5pPr marL="1828800" algn="l" rtl="0" eaLnBrk="0" fontAlgn="base" hangingPunct="0">
      <a:spcBef>
        <a:spcPct val="0"/>
      </a:spcBef>
      <a:spcAft>
        <a:spcPct val="0"/>
      </a:spcAft>
      <a:defRPr sz="2800" kern="1200">
        <a:solidFill>
          <a:srgbClr val="FDEC00"/>
        </a:solidFill>
        <a:latin typeface="Geneva" pitchFamily="-84" charset="0"/>
        <a:ea typeface="MS PGothic" panose="020B0600070205080204" pitchFamily="34" charset="-128"/>
        <a:cs typeface="+mn-cs"/>
      </a:defRPr>
    </a:lvl5pPr>
    <a:lvl6pPr marL="2286000" algn="l" defTabSz="914400" rtl="0" eaLnBrk="1" latinLnBrk="0" hangingPunct="1">
      <a:defRPr sz="2800" kern="1200">
        <a:solidFill>
          <a:srgbClr val="FDEC00"/>
        </a:solidFill>
        <a:latin typeface="Geneva" pitchFamily="-84" charset="0"/>
        <a:ea typeface="MS PGothic" panose="020B0600070205080204" pitchFamily="34" charset="-128"/>
        <a:cs typeface="+mn-cs"/>
      </a:defRPr>
    </a:lvl6pPr>
    <a:lvl7pPr marL="2743200" algn="l" defTabSz="914400" rtl="0" eaLnBrk="1" latinLnBrk="0" hangingPunct="1">
      <a:defRPr sz="2800" kern="1200">
        <a:solidFill>
          <a:srgbClr val="FDEC00"/>
        </a:solidFill>
        <a:latin typeface="Geneva" pitchFamily="-84" charset="0"/>
        <a:ea typeface="MS PGothic" panose="020B0600070205080204" pitchFamily="34" charset="-128"/>
        <a:cs typeface="+mn-cs"/>
      </a:defRPr>
    </a:lvl7pPr>
    <a:lvl8pPr marL="3200400" algn="l" defTabSz="914400" rtl="0" eaLnBrk="1" latinLnBrk="0" hangingPunct="1">
      <a:defRPr sz="2800" kern="1200">
        <a:solidFill>
          <a:srgbClr val="FDEC00"/>
        </a:solidFill>
        <a:latin typeface="Geneva" pitchFamily="-84" charset="0"/>
        <a:ea typeface="MS PGothic" panose="020B0600070205080204" pitchFamily="34" charset="-128"/>
        <a:cs typeface="+mn-cs"/>
      </a:defRPr>
    </a:lvl8pPr>
    <a:lvl9pPr marL="3657600" algn="l" defTabSz="914400" rtl="0" eaLnBrk="1" latinLnBrk="0" hangingPunct="1">
      <a:defRPr sz="2800" kern="1200">
        <a:solidFill>
          <a:srgbClr val="FDEC00"/>
        </a:solidFill>
        <a:latin typeface="Geneva" pitchFamily="-8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900">
          <p15:clr>
            <a:srgbClr val="A4A3A4"/>
          </p15:clr>
        </p15:guide>
        <p15:guide id="2" pos="1836">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0E1336-7020-856A-062F-83F13F75EE18}" name="Julie Gheysen" initials="JG" userId="S::julie.gheysen@epfl.ch::64233998-e077-4e61-b799-be4ee5cb3a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2CC"/>
    <a:srgbClr val="E2EFDA"/>
    <a:srgbClr val="1A1B19"/>
    <a:srgbClr val="B9B3A0"/>
    <a:srgbClr val="D9E1F2"/>
    <a:srgbClr val="F8CBAD"/>
    <a:srgbClr val="910211"/>
    <a:srgbClr val="CA0417"/>
    <a:srgbClr val="F6080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47"/>
  </p:normalViewPr>
  <p:slideViewPr>
    <p:cSldViewPr snapToGrid="0">
      <p:cViewPr varScale="1">
        <p:scale>
          <a:sx n="101" d="100"/>
          <a:sy n="101" d="100"/>
        </p:scale>
        <p:origin x="540" y="10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6" d="100"/>
          <a:sy n="76" d="100"/>
        </p:scale>
        <p:origin x="-1856" y="-112"/>
      </p:cViewPr>
      <p:guideLst>
        <p:guide orient="horz" pos="2900"/>
        <p:guide pos="18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756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777875" y="4373563"/>
            <a:ext cx="4273550" cy="4143375"/>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fr-FR" noProof="0"/>
              <a:t>Click to 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
        <p:nvSpPr>
          <p:cNvPr id="3075" name="Rectangle 3"/>
          <p:cNvSpPr>
            <a:spLocks noGrp="1" noRot="1" noChangeAspect="1" noChangeArrowheads="1" noTextEdit="1"/>
          </p:cNvSpPr>
          <p:nvPr>
            <p:ph type="sldImg" idx="2"/>
          </p:nvPr>
        </p:nvSpPr>
        <p:spPr bwMode="auto">
          <a:xfrm>
            <a:off x="438150" y="701675"/>
            <a:ext cx="4953000" cy="3429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29257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MS PGothic" panose="020B0600070205080204" pitchFamily="34"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65"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026"/>
          <p:cNvSpPr>
            <a:spLocks noGrp="1" noRot="1" noChangeAspect="1" noChangeArrowheads="1" noTextEdit="1"/>
          </p:cNvSpPr>
          <p:nvPr>
            <p:ph type="sldImg"/>
          </p:nvPr>
        </p:nvSpPr>
        <p:spPr>
          <a:ln/>
        </p:spPr>
      </p:sp>
      <p:sp>
        <p:nvSpPr>
          <p:cNvPr id="512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dirty="0">
              <a:latin typeface="Times" panose="02020603050405020304" pitchFamily="18" charset="0"/>
            </a:endParaRPr>
          </a:p>
        </p:txBody>
      </p:sp>
    </p:spTree>
    <p:extLst>
      <p:ext uri="{BB962C8B-B14F-4D97-AF65-F5344CB8AC3E}">
        <p14:creationId xmlns:p14="http://schemas.microsoft.com/office/powerpoint/2010/main" val="386654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p:cNvSpPr>
          <p:nvPr>
            <p:ph type="sldImg"/>
          </p:nvPr>
        </p:nvSpPr>
        <p:spPr>
          <a:solidFill>
            <a:srgbClr val="FFFFFF"/>
          </a:solidFill>
          <a:ln/>
        </p:spPr>
      </p:sp>
      <p:sp>
        <p:nvSpPr>
          <p:cNvPr id="9218" name="Rectangle 3"/>
          <p:cNvSpPr>
            <a:spLocks noGrp="1" noChangeArrowheads="1"/>
          </p:cNvSpPr>
          <p:nvPr>
            <p:ph type="body" idx="1"/>
          </p:nvPr>
        </p:nvSpPr>
        <p:spPr>
          <a:solidFill>
            <a:srgbClr val="FFFFFF"/>
          </a:solidFill>
          <a:ln>
            <a:solidFill>
              <a:srgbClr val="000000"/>
            </a:solidFill>
          </a:ln>
        </p:spPr>
        <p:txBody>
          <a:bodyPr/>
          <a:lstStyle/>
          <a:p>
            <a:endParaRPr lang="en-US" altLang="fr-FR">
              <a:latin typeface="Times" panose="02020603050405020304" pitchFamily="18" charset="0"/>
            </a:endParaRPr>
          </a:p>
        </p:txBody>
      </p:sp>
    </p:spTree>
    <p:extLst>
      <p:ext uri="{BB962C8B-B14F-4D97-AF65-F5344CB8AC3E}">
        <p14:creationId xmlns:p14="http://schemas.microsoft.com/office/powerpoint/2010/main" val="298830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p:cNvSpPr>
          <p:nvPr>
            <p:ph type="sldImg"/>
          </p:nvPr>
        </p:nvSpPr>
        <p:spPr>
          <a:solidFill>
            <a:srgbClr val="FFFFFF"/>
          </a:solidFill>
          <a:ln/>
        </p:spPr>
      </p:sp>
      <p:sp>
        <p:nvSpPr>
          <p:cNvPr id="11266" name="Rectangle 3"/>
          <p:cNvSpPr>
            <a:spLocks noGrp="1" noChangeArrowheads="1"/>
          </p:cNvSpPr>
          <p:nvPr>
            <p:ph type="body" idx="1"/>
          </p:nvPr>
        </p:nvSpPr>
        <p:spPr>
          <a:solidFill>
            <a:srgbClr val="FFFFFF"/>
          </a:solidFill>
          <a:ln>
            <a:solidFill>
              <a:srgbClr val="000000"/>
            </a:solidFill>
          </a:ln>
        </p:spPr>
        <p:txBody>
          <a:bodyPr/>
          <a:lstStyle/>
          <a:p>
            <a:endParaRPr lang="en-US" altLang="fr-FR">
              <a:latin typeface="Times" panose="02020603050405020304" pitchFamily="18" charset="0"/>
            </a:endParaRPr>
          </a:p>
        </p:txBody>
      </p:sp>
    </p:spTree>
    <p:extLst>
      <p:ext uri="{BB962C8B-B14F-4D97-AF65-F5344CB8AC3E}">
        <p14:creationId xmlns:p14="http://schemas.microsoft.com/office/powerpoint/2010/main" val="127605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p:cNvSpPr>
          <p:nvPr>
            <p:ph type="sldImg"/>
          </p:nvPr>
        </p:nvSpPr>
        <p:spPr>
          <a:solidFill>
            <a:srgbClr val="FFFFFF"/>
          </a:solidFill>
          <a:ln/>
        </p:spPr>
      </p:sp>
      <p:sp>
        <p:nvSpPr>
          <p:cNvPr id="11266" name="Rectangle 3"/>
          <p:cNvSpPr>
            <a:spLocks noGrp="1" noChangeArrowheads="1"/>
          </p:cNvSpPr>
          <p:nvPr>
            <p:ph type="body" idx="1"/>
          </p:nvPr>
        </p:nvSpPr>
        <p:spPr>
          <a:solidFill>
            <a:srgbClr val="FFFFFF"/>
          </a:solidFill>
          <a:ln>
            <a:solidFill>
              <a:srgbClr val="000000"/>
            </a:solidFill>
          </a:ln>
        </p:spPr>
        <p:txBody>
          <a:bodyPr/>
          <a:lstStyle/>
          <a:p>
            <a:endParaRPr lang="en-US" altLang="fr-FR">
              <a:latin typeface="Times" panose="02020603050405020304" pitchFamily="18" charset="0"/>
            </a:endParaRPr>
          </a:p>
        </p:txBody>
      </p:sp>
    </p:spTree>
    <p:extLst>
      <p:ext uri="{BB962C8B-B14F-4D97-AF65-F5344CB8AC3E}">
        <p14:creationId xmlns:p14="http://schemas.microsoft.com/office/powerpoint/2010/main" val="146711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p:cNvSpPr>
          <p:nvPr>
            <p:ph type="sldImg"/>
          </p:nvPr>
        </p:nvSpPr>
        <p:spPr>
          <a:solidFill>
            <a:srgbClr val="FFFFFF"/>
          </a:solidFill>
          <a:ln/>
        </p:spPr>
      </p:sp>
      <p:sp>
        <p:nvSpPr>
          <p:cNvPr id="13314" name="Rectangle 3"/>
          <p:cNvSpPr>
            <a:spLocks noGrp="1" noChangeArrowheads="1"/>
          </p:cNvSpPr>
          <p:nvPr>
            <p:ph type="body" idx="1"/>
          </p:nvPr>
        </p:nvSpPr>
        <p:spPr>
          <a:solidFill>
            <a:srgbClr val="FFFFFF"/>
          </a:solidFill>
          <a:ln>
            <a:solidFill>
              <a:srgbClr val="000000"/>
            </a:solidFill>
          </a:ln>
        </p:spPr>
        <p:txBody>
          <a:bodyPr/>
          <a:lstStyle/>
          <a:p>
            <a:endParaRPr lang="en-US" altLang="fr-FR">
              <a:latin typeface="Times" panose="02020603050405020304" pitchFamily="18" charset="0"/>
            </a:endParaRPr>
          </a:p>
        </p:txBody>
      </p:sp>
    </p:spTree>
    <p:extLst>
      <p:ext uri="{BB962C8B-B14F-4D97-AF65-F5344CB8AC3E}">
        <p14:creationId xmlns:p14="http://schemas.microsoft.com/office/powerpoint/2010/main" val="306146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p:cNvSpPr>
          <p:nvPr>
            <p:ph type="sldImg"/>
          </p:nvPr>
        </p:nvSpPr>
        <p:spPr>
          <a:solidFill>
            <a:srgbClr val="FFFFFF"/>
          </a:solidFill>
          <a:ln/>
        </p:spPr>
      </p:sp>
      <p:sp>
        <p:nvSpPr>
          <p:cNvPr id="13314" name="Rectangle 3"/>
          <p:cNvSpPr>
            <a:spLocks noGrp="1" noChangeArrowheads="1"/>
          </p:cNvSpPr>
          <p:nvPr>
            <p:ph type="body" idx="1"/>
          </p:nvPr>
        </p:nvSpPr>
        <p:spPr>
          <a:solidFill>
            <a:srgbClr val="FFFFFF"/>
          </a:solidFill>
          <a:ln>
            <a:solidFill>
              <a:srgbClr val="000000"/>
            </a:solidFill>
          </a:ln>
        </p:spPr>
        <p:txBody>
          <a:bodyPr/>
          <a:lstStyle/>
          <a:p>
            <a:endParaRPr lang="en-US" altLang="fr-FR">
              <a:latin typeface="Times" panose="02020603050405020304" pitchFamily="18" charset="0"/>
            </a:endParaRPr>
          </a:p>
        </p:txBody>
      </p:sp>
    </p:spTree>
    <p:extLst>
      <p:ext uri="{BB962C8B-B14F-4D97-AF65-F5344CB8AC3E}">
        <p14:creationId xmlns:p14="http://schemas.microsoft.com/office/powerpoint/2010/main" val="1061241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p:cNvSpPr>
          <p:nvPr>
            <p:ph type="sldImg"/>
          </p:nvPr>
        </p:nvSpPr>
        <p:spPr>
          <a:solidFill>
            <a:srgbClr val="FFFFFF"/>
          </a:solidFill>
          <a:ln/>
        </p:spPr>
      </p:sp>
      <p:sp>
        <p:nvSpPr>
          <p:cNvPr id="13314" name="Rectangle 3"/>
          <p:cNvSpPr>
            <a:spLocks noGrp="1" noChangeArrowheads="1"/>
          </p:cNvSpPr>
          <p:nvPr>
            <p:ph type="body" idx="1"/>
          </p:nvPr>
        </p:nvSpPr>
        <p:spPr>
          <a:solidFill>
            <a:srgbClr val="FFFFFF"/>
          </a:solidFill>
          <a:ln>
            <a:solidFill>
              <a:srgbClr val="000000"/>
            </a:solidFill>
          </a:ln>
        </p:spPr>
        <p:txBody>
          <a:bodyPr/>
          <a:lstStyle/>
          <a:p>
            <a:endParaRPr lang="en-US" altLang="fr-FR">
              <a:latin typeface="Times" panose="02020603050405020304" pitchFamily="18" charset="0"/>
            </a:endParaRPr>
          </a:p>
        </p:txBody>
      </p:sp>
    </p:spTree>
    <p:extLst>
      <p:ext uri="{BB962C8B-B14F-4D97-AF65-F5344CB8AC3E}">
        <p14:creationId xmlns:p14="http://schemas.microsoft.com/office/powerpoint/2010/main" val="3641809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fr-CH"/>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3444EBB0-AA2F-43F7-9559-16ADF2239054}" type="datetimeFigureOut">
              <a:rPr lang="fr-CH" smtClean="0"/>
              <a:pPr/>
              <a:t>19.02.2025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AACB94C0-786F-4C0C-8E0E-8D971E90FA2B}" type="slidenum">
              <a:rPr lang="fr-CH" smtClean="0"/>
              <a:pPr/>
              <a:t>‹#›</a:t>
            </a:fld>
            <a:endParaRPr lang="fr-CH"/>
          </a:p>
        </p:txBody>
      </p:sp>
    </p:spTree>
    <p:extLst>
      <p:ext uri="{BB962C8B-B14F-4D97-AF65-F5344CB8AC3E}">
        <p14:creationId xmlns:p14="http://schemas.microsoft.com/office/powerpoint/2010/main" val="23554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444EBB0-AA2F-43F7-9559-16ADF2239054}" type="datetimeFigureOut">
              <a:rPr lang="fr-CH" smtClean="0"/>
              <a:pPr/>
              <a:t>19.02.2025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AACB94C0-786F-4C0C-8E0E-8D971E90FA2B}" type="slidenum">
              <a:rPr lang="fr-CH" smtClean="0"/>
              <a:pPr/>
              <a:t>‹#›</a:t>
            </a:fld>
            <a:endParaRPr lang="fr-CH"/>
          </a:p>
        </p:txBody>
      </p:sp>
    </p:spTree>
    <p:extLst>
      <p:ext uri="{BB962C8B-B14F-4D97-AF65-F5344CB8AC3E}">
        <p14:creationId xmlns:p14="http://schemas.microsoft.com/office/powerpoint/2010/main" val="382729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444EBB0-AA2F-43F7-9559-16ADF2239054}" type="datetimeFigureOut">
              <a:rPr lang="fr-CH" smtClean="0"/>
              <a:pPr/>
              <a:t>19.02.2025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AACB94C0-786F-4C0C-8E0E-8D971E90FA2B}" type="slidenum">
              <a:rPr lang="fr-CH" smtClean="0"/>
              <a:pPr/>
              <a:t>‹#›</a:t>
            </a:fld>
            <a:endParaRPr lang="fr-CH"/>
          </a:p>
        </p:txBody>
      </p:sp>
    </p:spTree>
    <p:extLst>
      <p:ext uri="{BB962C8B-B14F-4D97-AF65-F5344CB8AC3E}">
        <p14:creationId xmlns:p14="http://schemas.microsoft.com/office/powerpoint/2010/main" val="142866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444EBB0-AA2F-43F7-9559-16ADF2239054}" type="datetimeFigureOut">
              <a:rPr lang="fr-CH" smtClean="0"/>
              <a:pPr/>
              <a:t>19.02.2025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AACB94C0-786F-4C0C-8E0E-8D971E90FA2B}" type="slidenum">
              <a:rPr lang="fr-CH" smtClean="0"/>
              <a:pPr/>
              <a:t>‹#›</a:t>
            </a:fld>
            <a:endParaRPr lang="fr-CH"/>
          </a:p>
        </p:txBody>
      </p:sp>
    </p:spTree>
    <p:extLst>
      <p:ext uri="{BB962C8B-B14F-4D97-AF65-F5344CB8AC3E}">
        <p14:creationId xmlns:p14="http://schemas.microsoft.com/office/powerpoint/2010/main" val="94749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fr-CH"/>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44EBB0-AA2F-43F7-9559-16ADF2239054}" type="datetimeFigureOut">
              <a:rPr lang="fr-CH" smtClean="0"/>
              <a:pPr/>
              <a:t>19.02.2025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AACB94C0-786F-4C0C-8E0E-8D971E90FA2B}" type="slidenum">
              <a:rPr lang="fr-CH" smtClean="0"/>
              <a:pPr/>
              <a:t>‹#›</a:t>
            </a:fld>
            <a:endParaRPr lang="fr-CH"/>
          </a:p>
        </p:txBody>
      </p:sp>
    </p:spTree>
    <p:extLst>
      <p:ext uri="{BB962C8B-B14F-4D97-AF65-F5344CB8AC3E}">
        <p14:creationId xmlns:p14="http://schemas.microsoft.com/office/powerpoint/2010/main" val="390689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3444EBB0-AA2F-43F7-9559-16ADF2239054}" type="datetimeFigureOut">
              <a:rPr lang="fr-CH" smtClean="0"/>
              <a:pPr/>
              <a:t>19.02.2025</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AACB94C0-786F-4C0C-8E0E-8D971E90FA2B}" type="slidenum">
              <a:rPr lang="fr-CH" smtClean="0"/>
              <a:pPr/>
              <a:t>‹#›</a:t>
            </a:fld>
            <a:endParaRPr lang="fr-CH"/>
          </a:p>
        </p:txBody>
      </p:sp>
    </p:spTree>
    <p:extLst>
      <p:ext uri="{BB962C8B-B14F-4D97-AF65-F5344CB8AC3E}">
        <p14:creationId xmlns:p14="http://schemas.microsoft.com/office/powerpoint/2010/main" val="327923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3444EBB0-AA2F-43F7-9559-16ADF2239054}" type="datetimeFigureOut">
              <a:rPr lang="fr-CH" smtClean="0"/>
              <a:pPr/>
              <a:t>19.02.2025</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AACB94C0-786F-4C0C-8E0E-8D971E90FA2B}" type="slidenum">
              <a:rPr lang="fr-CH" smtClean="0"/>
              <a:pPr/>
              <a:t>‹#›</a:t>
            </a:fld>
            <a:endParaRPr lang="fr-CH"/>
          </a:p>
        </p:txBody>
      </p:sp>
    </p:spTree>
    <p:extLst>
      <p:ext uri="{BB962C8B-B14F-4D97-AF65-F5344CB8AC3E}">
        <p14:creationId xmlns:p14="http://schemas.microsoft.com/office/powerpoint/2010/main" val="3754791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3444EBB0-AA2F-43F7-9559-16ADF2239054}" type="datetimeFigureOut">
              <a:rPr lang="fr-CH" smtClean="0"/>
              <a:pPr/>
              <a:t>19.02.2025</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AACB94C0-786F-4C0C-8E0E-8D971E90FA2B}" type="slidenum">
              <a:rPr lang="fr-CH" smtClean="0"/>
              <a:pPr/>
              <a:t>‹#›</a:t>
            </a:fld>
            <a:endParaRPr lang="fr-CH"/>
          </a:p>
        </p:txBody>
      </p:sp>
    </p:spTree>
    <p:extLst>
      <p:ext uri="{BB962C8B-B14F-4D97-AF65-F5344CB8AC3E}">
        <p14:creationId xmlns:p14="http://schemas.microsoft.com/office/powerpoint/2010/main" val="294967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4EBB0-AA2F-43F7-9559-16ADF2239054}" type="datetimeFigureOut">
              <a:rPr lang="fr-CH" smtClean="0"/>
              <a:pPr/>
              <a:t>19.02.2025</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AACB94C0-786F-4C0C-8E0E-8D971E90FA2B}" type="slidenum">
              <a:rPr lang="fr-CH" smtClean="0"/>
              <a:pPr/>
              <a:t>‹#›</a:t>
            </a:fld>
            <a:endParaRPr lang="fr-CH"/>
          </a:p>
        </p:txBody>
      </p:sp>
    </p:spTree>
    <p:extLst>
      <p:ext uri="{BB962C8B-B14F-4D97-AF65-F5344CB8AC3E}">
        <p14:creationId xmlns:p14="http://schemas.microsoft.com/office/powerpoint/2010/main" val="315924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fr-CH"/>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3444EBB0-AA2F-43F7-9559-16ADF2239054}" type="datetimeFigureOut">
              <a:rPr lang="fr-CH" smtClean="0"/>
              <a:pPr/>
              <a:t>19.02.2025</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AACB94C0-786F-4C0C-8E0E-8D971E90FA2B}" type="slidenum">
              <a:rPr lang="fr-CH" smtClean="0"/>
              <a:pPr/>
              <a:t>‹#›</a:t>
            </a:fld>
            <a:endParaRPr lang="fr-CH"/>
          </a:p>
        </p:txBody>
      </p:sp>
    </p:spTree>
    <p:extLst>
      <p:ext uri="{BB962C8B-B14F-4D97-AF65-F5344CB8AC3E}">
        <p14:creationId xmlns:p14="http://schemas.microsoft.com/office/powerpoint/2010/main" val="309363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fr-CH"/>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fr-CH"/>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fld id="{3444EBB0-AA2F-43F7-9559-16ADF2239054}" type="datetimeFigureOut">
              <a:rPr lang="fr-CH" smtClean="0"/>
              <a:pPr/>
              <a:t>19.02.2025</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AACB94C0-786F-4C0C-8E0E-8D971E90FA2B}" type="slidenum">
              <a:rPr lang="fr-CH" smtClean="0"/>
              <a:pPr/>
              <a:t>‹#›</a:t>
            </a:fld>
            <a:endParaRPr lang="fr-CH"/>
          </a:p>
        </p:txBody>
      </p:sp>
    </p:spTree>
    <p:extLst>
      <p:ext uri="{BB962C8B-B14F-4D97-AF65-F5344CB8AC3E}">
        <p14:creationId xmlns:p14="http://schemas.microsoft.com/office/powerpoint/2010/main" val="214181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3444EBB0-AA2F-43F7-9559-16ADF2239054}" type="datetimeFigureOut">
              <a:rPr lang="fr-CH" smtClean="0"/>
              <a:pPr/>
              <a:t>19.02.2025</a:t>
            </a:fld>
            <a:endParaRPr lang="fr-CH"/>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AACB94C0-786F-4C0C-8E0E-8D971E90FA2B}" type="slidenum">
              <a:rPr lang="fr-CH" smtClean="0"/>
              <a:pPr/>
              <a:t>‹#›</a:t>
            </a:fld>
            <a:endParaRPr lang="fr-CH"/>
          </a:p>
        </p:txBody>
      </p:sp>
    </p:spTree>
    <p:extLst>
      <p:ext uri="{BB962C8B-B14F-4D97-AF65-F5344CB8AC3E}">
        <p14:creationId xmlns:p14="http://schemas.microsoft.com/office/powerpoint/2010/main" val="8054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fr-F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e.gheysen@epfl.c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mailto:david.hernandezescobar@epfl.ch"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epfl.ch/education/studies/en/rules-and-procedures/faq/registering-courses-exams-withdraw/"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mailto:sandor.lipcsei@epfl.ch" TargetMode="External"/><Relationship Id="rId3" Type="http://schemas.openxmlformats.org/officeDocument/2006/relationships/hyperlink" Target="mailto:yohann.ansel@epfl.ch" TargetMode="External"/><Relationship Id="rId7" Type="http://schemas.openxmlformats.org/officeDocument/2006/relationships/hyperlink" Target="mailto:gaetan.denis@epfl.ch"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kouider.abdesselam@epfl.ch" TargetMode="External"/><Relationship Id="rId5" Type="http://schemas.openxmlformats.org/officeDocument/2006/relationships/hyperlink" Target="mailto:david.hernandezescobar@epfl.ch" TargetMode="External"/><Relationship Id="rId4" Type="http://schemas.openxmlformats.org/officeDocument/2006/relationships/hyperlink" Target="mailto:remy.grillet-aubert@epfl.ch" TargetMode="External"/><Relationship Id="rId9" Type="http://schemas.openxmlformats.org/officeDocument/2006/relationships/hyperlink" Target="mailto:william.lebas@epfl.ch"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hyperlink" Target="mailto:sandor.lipcsei@epfl.ch" TargetMode="External"/><Relationship Id="rId3" Type="http://schemas.openxmlformats.org/officeDocument/2006/relationships/hyperlink" Target="mailto:yohann.ansel@epfl.ch" TargetMode="External"/><Relationship Id="rId7" Type="http://schemas.openxmlformats.org/officeDocument/2006/relationships/hyperlink" Target="mailto:gaetan.denis@epfl.ch"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mailto:abdellah.abdesselam@epfl.ch" TargetMode="External"/><Relationship Id="rId5" Type="http://schemas.openxmlformats.org/officeDocument/2006/relationships/hyperlink" Target="mailto:david.hernandezescobar@epfl.ch" TargetMode="External"/><Relationship Id="rId4" Type="http://schemas.openxmlformats.org/officeDocument/2006/relationships/hyperlink" Target="mailto:remy.grillet-aubert@epfl.ch" TargetMode="External"/><Relationship Id="rId9" Type="http://schemas.openxmlformats.org/officeDocument/2006/relationships/hyperlink" Target="mailto:william.lebas@epfl.c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54363" y="1127758"/>
            <a:ext cx="9271000" cy="2503716"/>
          </a:xfrm>
          <a:noFill/>
        </p:spPr>
        <p:txBody>
          <a:bodyPr>
            <a:noAutofit/>
          </a:bodyPr>
          <a:lstStyle/>
          <a:p>
            <a:pPr>
              <a:lnSpc>
                <a:spcPct val="150000"/>
              </a:lnSpc>
            </a:pPr>
            <a:r>
              <a:rPr lang="fr-FR" altLang="fr-FR" sz="3600" b="1" dirty="0">
                <a:latin typeface="Arial" panose="020B0604020202020204" pitchFamily="34" charset="0"/>
                <a:cs typeface="Arial" panose="020B0604020202020204" pitchFamily="34" charset="0"/>
              </a:rPr>
              <a:t>TP </a:t>
            </a:r>
            <a:r>
              <a:rPr lang="en-CH" altLang="fr-FR" sz="3600" b="1" dirty="0">
                <a:latin typeface="Arial" panose="020B0604020202020204" pitchFamily="34" charset="0"/>
                <a:cs typeface="Arial" panose="020B0604020202020204" pitchFamily="34" charset="0"/>
              </a:rPr>
              <a:t>de </a:t>
            </a:r>
            <a:r>
              <a:rPr lang="en-CH" altLang="ja-JP" sz="3600" b="1" dirty="0">
                <a:latin typeface="Arial" panose="020B0604020202020204" pitchFamily="34" charset="0"/>
                <a:cs typeface="Arial" panose="020B0604020202020204" pitchFamily="34" charset="0"/>
              </a:rPr>
              <a:t>M</a:t>
            </a:r>
            <a:r>
              <a:rPr lang="fr-CH" altLang="ja-JP" sz="3600" b="1" dirty="0">
                <a:latin typeface="Arial" panose="020B0604020202020204" pitchFamily="34" charset="0"/>
                <a:cs typeface="Arial" panose="020B0604020202020204" pitchFamily="34" charset="0"/>
              </a:rPr>
              <a:t>a</a:t>
            </a:r>
            <a:r>
              <a:rPr lang="en-CH" altLang="ja-JP" sz="3600" b="1" dirty="0">
                <a:latin typeface="Arial" panose="020B0604020202020204" pitchFamily="34" charset="0"/>
                <a:cs typeface="Arial" panose="020B0604020202020204" pitchFamily="34" charset="0"/>
              </a:rPr>
              <a:t>t</a:t>
            </a:r>
            <a:r>
              <a:rPr lang="fr-CH" altLang="ja-JP" sz="3600" b="1" dirty="0">
                <a:latin typeface="Arial" panose="020B0604020202020204" pitchFamily="34" charset="0"/>
                <a:cs typeface="Arial" panose="020B0604020202020204" pitchFamily="34" charset="0"/>
              </a:rPr>
              <a:t>é</a:t>
            </a:r>
            <a:r>
              <a:rPr lang="en-CH" altLang="ja-JP" sz="3600" b="1" dirty="0">
                <a:latin typeface="Arial" panose="020B0604020202020204" pitchFamily="34" charset="0"/>
                <a:cs typeface="Arial" panose="020B0604020202020204" pitchFamily="34" charset="0"/>
              </a:rPr>
              <a:t>r</a:t>
            </a:r>
            <a:r>
              <a:rPr lang="fr-CH" altLang="ja-JP" sz="3600" b="1" dirty="0">
                <a:latin typeface="Arial" panose="020B0604020202020204" pitchFamily="34" charset="0"/>
                <a:cs typeface="Arial" panose="020B0604020202020204" pitchFamily="34" charset="0"/>
              </a:rPr>
              <a:t>i</a:t>
            </a:r>
            <a:r>
              <a:rPr lang="en-CH" altLang="ja-JP" sz="3600" b="1" dirty="0">
                <a:latin typeface="Arial" panose="020B0604020202020204" pitchFamily="34" charset="0"/>
                <a:cs typeface="Arial" panose="020B0604020202020204" pitchFamily="34" charset="0"/>
              </a:rPr>
              <a:t>a</a:t>
            </a:r>
            <a:r>
              <a:rPr lang="fr-CH" altLang="ja-JP" sz="3600" b="1" dirty="0">
                <a:latin typeface="Arial" panose="020B0604020202020204" pitchFamily="34" charset="0"/>
                <a:cs typeface="Arial" panose="020B0604020202020204" pitchFamily="34" charset="0"/>
              </a:rPr>
              <a:t>u</a:t>
            </a:r>
            <a:r>
              <a:rPr lang="en-CH" altLang="ja-JP" sz="3600" b="1" dirty="0">
                <a:latin typeface="Arial" panose="020B0604020202020204" pitchFamily="34" charset="0"/>
                <a:cs typeface="Arial" panose="020B0604020202020204" pitchFamily="34" charset="0"/>
              </a:rPr>
              <a:t>x</a:t>
            </a:r>
            <a:br>
              <a:rPr lang="en-CH" altLang="ja-JP" sz="3600" b="1" dirty="0">
                <a:latin typeface="Arial" panose="020B0604020202020204" pitchFamily="34" charset="0"/>
                <a:cs typeface="Arial" panose="020B0604020202020204" pitchFamily="34" charset="0"/>
              </a:rPr>
            </a:br>
            <a:r>
              <a:rPr lang="fr-CH" altLang="ja-JP" sz="3600" b="1" dirty="0">
                <a:latin typeface="Arial" panose="020B0604020202020204" pitchFamily="34" charset="0"/>
                <a:cs typeface="Arial" panose="020B0604020202020204" pitchFamily="34" charset="0"/>
              </a:rPr>
              <a:t>M</a:t>
            </a:r>
            <a:r>
              <a:rPr lang="en-CH" altLang="ja-JP" sz="3600" b="1" dirty="0">
                <a:latin typeface="Arial" panose="020B0604020202020204" pitchFamily="34" charset="0"/>
                <a:cs typeface="Arial" panose="020B0604020202020204" pitchFamily="34" charset="0"/>
              </a:rPr>
              <a:t>S</a:t>
            </a:r>
            <a:r>
              <a:rPr lang="fr-CH" altLang="ja-JP" sz="3600" b="1" dirty="0">
                <a:latin typeface="Arial" panose="020B0604020202020204" pitchFamily="34" charset="0"/>
                <a:cs typeface="Arial" panose="020B0604020202020204" pitchFamily="34" charset="0"/>
              </a:rPr>
              <a:t>E</a:t>
            </a:r>
            <a:r>
              <a:rPr lang="en-CH" altLang="ja-JP" sz="3600" b="1" dirty="0">
                <a:latin typeface="Arial" panose="020B0604020202020204" pitchFamily="34" charset="0"/>
                <a:cs typeface="Arial" panose="020B0604020202020204" pitchFamily="34" charset="0"/>
              </a:rPr>
              <a:t>-237</a:t>
            </a:r>
            <a:br>
              <a:rPr lang="en-US" altLang="ja-JP" sz="3600" b="1" dirty="0">
                <a:latin typeface="Arial" panose="020B0604020202020204" pitchFamily="34" charset="0"/>
                <a:cs typeface="Arial" panose="020B0604020202020204" pitchFamily="34" charset="0"/>
              </a:rPr>
            </a:br>
            <a:br>
              <a:rPr lang="en-CH" altLang="ja-JP" sz="3600" b="1" dirty="0">
                <a:latin typeface="Arial" panose="020B0604020202020204" pitchFamily="34" charset="0"/>
                <a:cs typeface="Arial" panose="020B0604020202020204" pitchFamily="34" charset="0"/>
              </a:rPr>
            </a:br>
            <a:r>
              <a:rPr lang="en-US" altLang="ja-JP" sz="3600" b="1" dirty="0">
                <a:latin typeface="Arial" panose="020B0604020202020204" pitchFamily="34" charset="0"/>
                <a:cs typeface="Arial" panose="020B0604020202020204" pitchFamily="34" charset="0"/>
              </a:rPr>
              <a:t>Spring 2025</a:t>
            </a:r>
            <a:endParaRPr lang="fr-FR" altLang="fr-FR" sz="3600" dirty="0">
              <a:latin typeface="Arial" panose="020B0604020202020204" pitchFamily="34" charset="0"/>
              <a:cs typeface="Arial" panose="020B0604020202020204" pitchFamily="34" charset="0"/>
            </a:endParaRPr>
          </a:p>
        </p:txBody>
      </p:sp>
      <p:sp>
        <p:nvSpPr>
          <p:cNvPr id="4099" name="Rectangle 3"/>
          <p:cNvSpPr>
            <a:spLocks noGrp="1" noChangeArrowheads="1"/>
          </p:cNvSpPr>
          <p:nvPr>
            <p:ph type="subTitle" idx="1"/>
          </p:nvPr>
        </p:nvSpPr>
        <p:spPr>
          <a:xfrm>
            <a:off x="1951809" y="4476205"/>
            <a:ext cx="6162675" cy="1524000"/>
          </a:xfrm>
          <a:noFill/>
        </p:spPr>
        <p:txBody>
          <a:bodyPr>
            <a:normAutofit/>
          </a:bodyPr>
          <a:lstStyle/>
          <a:p>
            <a:pPr>
              <a:spcBef>
                <a:spcPct val="0"/>
              </a:spcBef>
            </a:pPr>
            <a:r>
              <a:rPr lang="en-US" altLang="fr-FR" sz="2000" dirty="0">
                <a:latin typeface="Geneva" pitchFamily="-84" charset="0"/>
              </a:rPr>
              <a:t>Julie </a:t>
            </a:r>
            <a:r>
              <a:rPr lang="en-US" altLang="fr-FR" sz="2000" dirty="0" err="1">
                <a:latin typeface="Geneva" pitchFamily="-84" charset="0"/>
              </a:rPr>
              <a:t>Gheysen</a:t>
            </a:r>
            <a:r>
              <a:rPr lang="en-US" altLang="fr-FR" sz="2000" dirty="0">
                <a:latin typeface="Geneva" pitchFamily="-84" charset="0"/>
              </a:rPr>
              <a:t> </a:t>
            </a:r>
          </a:p>
          <a:p>
            <a:pPr>
              <a:spcBef>
                <a:spcPct val="0"/>
              </a:spcBef>
            </a:pPr>
            <a:r>
              <a:rPr lang="en-US" altLang="fr-FR" sz="2000" dirty="0">
                <a:latin typeface="Geneva" pitchFamily="-84" charset="0"/>
              </a:rPr>
              <a:t>David Hernández Escobar</a:t>
            </a:r>
            <a:endParaRPr lang="en-CH" altLang="fr-FR" sz="2000" dirty="0">
              <a:latin typeface="Geneva" pitchFamily="-84" charset="0"/>
            </a:endParaRPr>
          </a:p>
          <a:p>
            <a:pPr marL="457200" indent="-457200">
              <a:spcBef>
                <a:spcPct val="0"/>
              </a:spcBef>
              <a:buAutoNum type="alphaUcPeriod"/>
            </a:pPr>
            <a:endParaRPr lang="en-CH" altLang="fr-FR" sz="2000" dirty="0">
              <a:latin typeface="Geneva" pitchFamily="-84" charset="0"/>
            </a:endParaRPr>
          </a:p>
          <a:p>
            <a:pPr>
              <a:spcBef>
                <a:spcPct val="0"/>
              </a:spcBef>
            </a:pPr>
            <a:r>
              <a:rPr lang="fr-FR" altLang="fr-FR" sz="1600" dirty="0">
                <a:latin typeface="Geneva" pitchFamily="-84" charset="0"/>
                <a:hlinkClick r:id="rId3"/>
              </a:rPr>
              <a:t>julie.gheysen@epfl.ch</a:t>
            </a:r>
            <a:endParaRPr lang="fr-FR" altLang="fr-FR" sz="1600" dirty="0">
              <a:latin typeface="Geneva" pitchFamily="-84" charset="0"/>
            </a:endParaRPr>
          </a:p>
          <a:p>
            <a:pPr>
              <a:spcBef>
                <a:spcPct val="0"/>
              </a:spcBef>
            </a:pPr>
            <a:r>
              <a:rPr lang="en-GB" altLang="fr-FR" sz="1600" dirty="0">
                <a:latin typeface="Geneva" pitchFamily="-84" charset="0"/>
                <a:hlinkClick r:id="rId4"/>
              </a:rPr>
              <a:t>david.hernandezescobar@epfl.ch</a:t>
            </a:r>
            <a:endParaRPr lang="en-GB" altLang="fr-FR" sz="2000" dirty="0">
              <a:solidFill>
                <a:srgbClr val="FFFFFF"/>
              </a:solidFill>
              <a:latin typeface="Geneva" pitchFamily="-84" charset="0"/>
            </a:endParaRPr>
          </a:p>
        </p:txBody>
      </p:sp>
      <p:pic>
        <p:nvPicPr>
          <p:cNvPr id="4104" name="Picture 48"/>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5071" y="5730242"/>
            <a:ext cx="1260929" cy="105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9B91301-740B-45A6-9911-C0C21A218590}"/>
              </a:ext>
            </a:extLst>
          </p:cNvPr>
          <p:cNvPicPr>
            <a:picLocks noChangeAspect="1"/>
          </p:cNvPicPr>
          <p:nvPr/>
        </p:nvPicPr>
        <p:blipFill>
          <a:blip r:embed="rId6"/>
          <a:stretch>
            <a:fillRect/>
          </a:stretch>
        </p:blipFill>
        <p:spPr>
          <a:xfrm>
            <a:off x="100149" y="6256058"/>
            <a:ext cx="1772194" cy="51605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subTitle" idx="1"/>
          </p:nvPr>
        </p:nvSpPr>
        <p:spPr>
          <a:xfrm>
            <a:off x="381000" y="125603"/>
            <a:ext cx="9296400" cy="746125"/>
          </a:xfrm>
          <a:noFill/>
        </p:spPr>
        <p:txBody>
          <a:bodyPr>
            <a:normAutofit/>
          </a:bodyPr>
          <a:lstStyle/>
          <a:p>
            <a:r>
              <a:rPr lang="fr-CH" altLang="fr-FR" sz="2400" b="1" dirty="0">
                <a:solidFill>
                  <a:srgbClr val="FF0000"/>
                </a:solidFill>
                <a:latin typeface="Helvetica" panose="020B0604020202020204" pitchFamily="34" charset="0"/>
              </a:rPr>
              <a:t>How </a:t>
            </a:r>
            <a:r>
              <a:rPr lang="fr-CH" altLang="fr-FR" sz="2400" b="1" dirty="0" err="1">
                <a:solidFill>
                  <a:srgbClr val="FF0000"/>
                </a:solidFill>
                <a:latin typeface="Helvetica" panose="020B0604020202020204" pitchFamily="34" charset="0"/>
              </a:rPr>
              <a:t>will</a:t>
            </a:r>
            <a:r>
              <a:rPr lang="fr-CH" altLang="fr-FR" sz="2400" b="1" dirty="0">
                <a:solidFill>
                  <a:srgbClr val="FF0000"/>
                </a:solidFill>
                <a:latin typeface="Helvetica" panose="020B0604020202020204" pitchFamily="34" charset="0"/>
              </a:rPr>
              <a:t> </a:t>
            </a:r>
            <a:r>
              <a:rPr lang="fr-CH" altLang="fr-FR" sz="2400" b="1" dirty="0" err="1">
                <a:solidFill>
                  <a:srgbClr val="FF0000"/>
                </a:solidFill>
                <a:latin typeface="Helvetica" panose="020B0604020202020204" pitchFamily="34" charset="0"/>
              </a:rPr>
              <a:t>you</a:t>
            </a:r>
            <a:r>
              <a:rPr lang="fr-CH" altLang="fr-FR" sz="2400" b="1" dirty="0">
                <a:solidFill>
                  <a:srgbClr val="FF0000"/>
                </a:solidFill>
                <a:latin typeface="Helvetica" panose="020B0604020202020204" pitchFamily="34" charset="0"/>
              </a:rPr>
              <a:t> </a:t>
            </a:r>
            <a:r>
              <a:rPr lang="fr-CH" altLang="fr-FR" sz="2400" b="1" dirty="0" err="1">
                <a:solidFill>
                  <a:srgbClr val="FF0000"/>
                </a:solidFill>
                <a:latin typeface="Helvetica" panose="020B0604020202020204" pitchFamily="34" charset="0"/>
              </a:rPr>
              <a:t>be</a:t>
            </a:r>
            <a:r>
              <a:rPr lang="fr-CH" altLang="fr-FR" sz="2400" b="1" dirty="0">
                <a:solidFill>
                  <a:srgbClr val="FF0000"/>
                </a:solidFill>
                <a:latin typeface="Helvetica" panose="020B0604020202020204" pitchFamily="34" charset="0"/>
              </a:rPr>
              <a:t> </a:t>
            </a:r>
            <a:r>
              <a:rPr lang="fr-CH" altLang="fr-FR" sz="2400" b="1" dirty="0" err="1">
                <a:solidFill>
                  <a:srgbClr val="FF0000"/>
                </a:solidFill>
                <a:latin typeface="Helvetica" panose="020B0604020202020204" pitchFamily="34" charset="0"/>
              </a:rPr>
              <a:t>evaluated</a:t>
            </a:r>
            <a:r>
              <a:rPr lang="fr-CH" altLang="fr-FR" sz="2400" b="1" dirty="0">
                <a:solidFill>
                  <a:srgbClr val="FF0000"/>
                </a:solidFill>
                <a:latin typeface="Helvetica" panose="020B0604020202020204" pitchFamily="34" charset="0"/>
              </a:rPr>
              <a:t>? (i)</a:t>
            </a:r>
            <a:endParaRPr lang="fr-CH" altLang="fr-FR" sz="4400" b="1" dirty="0">
              <a:solidFill>
                <a:srgbClr val="FF0000"/>
              </a:solidFill>
              <a:latin typeface="Helvetica" panose="020B0604020202020204" pitchFamily="34" charset="0"/>
            </a:endParaRPr>
          </a:p>
        </p:txBody>
      </p:sp>
      <p:sp>
        <p:nvSpPr>
          <p:cNvPr id="2" name="TextBox 1">
            <a:extLst>
              <a:ext uri="{FF2B5EF4-FFF2-40B4-BE49-F238E27FC236}">
                <a16:creationId xmlns:a16="http://schemas.microsoft.com/office/drawing/2014/main" id="{ECBA84A9-4EC9-4060-B337-A68B149FEEB0}"/>
              </a:ext>
            </a:extLst>
          </p:cNvPr>
          <p:cNvSpPr txBox="1"/>
          <p:nvPr/>
        </p:nvSpPr>
        <p:spPr>
          <a:xfrm>
            <a:off x="974497" y="2269057"/>
            <a:ext cx="4706470" cy="338554"/>
          </a:xfrm>
          <a:prstGeom prst="rect">
            <a:avLst/>
          </a:prstGeom>
          <a:noFill/>
        </p:spPr>
        <p:txBody>
          <a:bodyPr wrap="square" rtlCol="0">
            <a:spAutoFit/>
          </a:bodyPr>
          <a:lstStyle/>
          <a:p>
            <a:r>
              <a:rPr lang="en-US" sz="1600" b="1" u="sng" dirty="0">
                <a:solidFill>
                  <a:schemeClr val="tx1"/>
                </a:solidFill>
              </a:rPr>
              <a:t>Example 1 – report grade: 4.75/6 </a:t>
            </a:r>
            <a:endParaRPr lang="en-CH" sz="1600" b="1" u="sng" dirty="0">
              <a:solidFill>
                <a:schemeClr val="tx1"/>
              </a:solidFill>
            </a:endParaRPr>
          </a:p>
        </p:txBody>
      </p:sp>
      <p:graphicFrame>
        <p:nvGraphicFramePr>
          <p:cNvPr id="4" name="Table 3">
            <a:extLst>
              <a:ext uri="{FF2B5EF4-FFF2-40B4-BE49-F238E27FC236}">
                <a16:creationId xmlns:a16="http://schemas.microsoft.com/office/drawing/2014/main" id="{503809B7-F53B-4458-85F3-11FF6362DDD1}"/>
              </a:ext>
            </a:extLst>
          </p:cNvPr>
          <p:cNvGraphicFramePr>
            <a:graphicFrameLocks noGrp="1"/>
          </p:cNvGraphicFramePr>
          <p:nvPr>
            <p:extLst>
              <p:ext uri="{D42A27DB-BD31-4B8C-83A1-F6EECF244321}">
                <p14:modId xmlns:p14="http://schemas.microsoft.com/office/powerpoint/2010/main" val="3854767271"/>
              </p:ext>
            </p:extLst>
          </p:nvPr>
        </p:nvGraphicFramePr>
        <p:xfrm>
          <a:off x="409575" y="2660084"/>
          <a:ext cx="4477385" cy="2600755"/>
        </p:xfrm>
        <a:graphic>
          <a:graphicData uri="http://schemas.openxmlformats.org/drawingml/2006/table">
            <a:tbl>
              <a:tblPr firstRow="1" bandRow="1">
                <a:tableStyleId>{5C22544A-7EE6-4342-B048-85BDC9FD1C3A}</a:tableStyleId>
              </a:tblPr>
              <a:tblGrid>
                <a:gridCol w="933450">
                  <a:extLst>
                    <a:ext uri="{9D8B030D-6E8A-4147-A177-3AD203B41FA5}">
                      <a16:colId xmlns:a16="http://schemas.microsoft.com/office/drawing/2014/main" val="1925449482"/>
                    </a:ext>
                  </a:extLst>
                </a:gridCol>
                <a:gridCol w="1541399">
                  <a:extLst>
                    <a:ext uri="{9D8B030D-6E8A-4147-A177-3AD203B41FA5}">
                      <a16:colId xmlns:a16="http://schemas.microsoft.com/office/drawing/2014/main" val="801856941"/>
                    </a:ext>
                  </a:extLst>
                </a:gridCol>
                <a:gridCol w="2002536">
                  <a:extLst>
                    <a:ext uri="{9D8B030D-6E8A-4147-A177-3AD203B41FA5}">
                      <a16:colId xmlns:a16="http://schemas.microsoft.com/office/drawing/2014/main" val="727933992"/>
                    </a:ext>
                  </a:extLst>
                </a:gridCol>
              </a:tblGrid>
              <a:tr h="416519">
                <a:tc>
                  <a:txBody>
                    <a:bodyPr/>
                    <a:lstStyle/>
                    <a:p>
                      <a:pPr algn="ctr"/>
                      <a:r>
                        <a:rPr lang="en-US" sz="1400" dirty="0">
                          <a:latin typeface="Helvetica" panose="020B0604020202020204" pitchFamily="34" charset="0"/>
                          <a:cs typeface="Helvetica" panose="020B0604020202020204" pitchFamily="34" charset="0"/>
                        </a:rPr>
                        <a:t>Student</a:t>
                      </a:r>
                      <a:endParaRPr lang="en-CH" sz="1400" dirty="0">
                        <a:latin typeface="Helvetica" panose="020B0604020202020204" pitchFamily="34" charset="0"/>
                        <a:cs typeface="Helvetica" panose="020B0604020202020204" pitchFamily="34" charset="0"/>
                      </a:endParaRPr>
                    </a:p>
                  </a:txBody>
                  <a:tcPr/>
                </a:tc>
                <a:tc>
                  <a:txBody>
                    <a:bodyPr/>
                    <a:lstStyle/>
                    <a:p>
                      <a:pPr algn="ctr"/>
                      <a:r>
                        <a:rPr lang="en-US" sz="1400" dirty="0">
                          <a:latin typeface="Helvetica" panose="020B0604020202020204" pitchFamily="34" charset="0"/>
                          <a:cs typeface="Helvetica" panose="020B0604020202020204" pitchFamily="34" charset="0"/>
                        </a:rPr>
                        <a:t>Contribution to the report (%)</a:t>
                      </a:r>
                      <a:endParaRPr lang="en-CH" sz="1400" dirty="0">
                        <a:latin typeface="Helvetica" panose="020B0604020202020204" pitchFamily="34" charset="0"/>
                        <a:cs typeface="Helvetica" panose="020B0604020202020204" pitchFamily="34" charset="0"/>
                      </a:endParaRPr>
                    </a:p>
                  </a:txBody>
                  <a:tcPr/>
                </a:tc>
                <a:tc>
                  <a:txBody>
                    <a:bodyPr/>
                    <a:lstStyle/>
                    <a:p>
                      <a:pPr algn="ctr"/>
                      <a:r>
                        <a:rPr lang="en-US" sz="1400" dirty="0">
                          <a:latin typeface="Helvetica" panose="020B0604020202020204" pitchFamily="34" charset="0"/>
                          <a:cs typeface="Helvetica" panose="020B0604020202020204" pitchFamily="34" charset="0"/>
                        </a:rPr>
                        <a:t>Contribution to final course grade</a:t>
                      </a:r>
                      <a:endParaRPr lang="en-CH"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018944487"/>
                  </a:ext>
                </a:extLst>
              </a:tr>
              <a:tr h="416519">
                <a:tc>
                  <a:txBody>
                    <a:bodyPr/>
                    <a:lstStyle/>
                    <a:p>
                      <a:pPr algn="ctr"/>
                      <a:r>
                        <a:rPr lang="en-US" sz="1800" dirty="0">
                          <a:latin typeface="Helvetica" panose="020B0604020202020204" pitchFamily="34" charset="0"/>
                          <a:cs typeface="Helvetica" panose="020B0604020202020204" pitchFamily="34" charset="0"/>
                        </a:rPr>
                        <a:t>A</a:t>
                      </a:r>
                      <a:endParaRPr lang="en-CH" sz="1800" dirty="0">
                        <a:latin typeface="Helvetica" panose="020B0604020202020204" pitchFamily="34" charset="0"/>
                        <a:cs typeface="Helvetica" panose="020B0604020202020204" pitchFamily="34" charset="0"/>
                      </a:endParaRPr>
                    </a:p>
                  </a:txBody>
                  <a:tcPr/>
                </a:tc>
                <a:tc>
                  <a:txBody>
                    <a:bodyPr/>
                    <a:lstStyle/>
                    <a:p>
                      <a:pPr algn="ctr"/>
                      <a:r>
                        <a:rPr lang="en-US" sz="1800" b="1" dirty="0">
                          <a:solidFill>
                            <a:srgbClr val="002060"/>
                          </a:solidFill>
                          <a:latin typeface="Helvetica" panose="020B0604020202020204" pitchFamily="34" charset="0"/>
                          <a:cs typeface="Helvetica" panose="020B0604020202020204" pitchFamily="34" charset="0"/>
                        </a:rPr>
                        <a:t>20</a:t>
                      </a:r>
                      <a:endParaRPr lang="en-CH" sz="1800" b="1" dirty="0">
                        <a:solidFill>
                          <a:srgbClr val="002060"/>
                        </a:solidFill>
                        <a:latin typeface="Helvetica" panose="020B0604020202020204" pitchFamily="34" charset="0"/>
                        <a:cs typeface="Helvetica" panose="020B0604020202020204" pitchFamily="34" charset="0"/>
                      </a:endParaRPr>
                    </a:p>
                  </a:txBody>
                  <a:tcPr/>
                </a:tc>
                <a:tc>
                  <a:txBody>
                    <a:bodyPr/>
                    <a:lstStyle/>
                    <a:p>
                      <a:pPr algn="ctr"/>
                      <a:r>
                        <a:rPr lang="en-US" sz="1800" b="1" dirty="0">
                          <a:solidFill>
                            <a:schemeClr val="tx1"/>
                          </a:solidFill>
                        </a:rPr>
                        <a:t>(1/7)*(</a:t>
                      </a:r>
                      <a:r>
                        <a:rPr lang="en-US" sz="1800" b="1" dirty="0">
                          <a:solidFill>
                            <a:srgbClr val="002060"/>
                          </a:solidFill>
                        </a:rPr>
                        <a:t>20</a:t>
                      </a:r>
                      <a:r>
                        <a:rPr lang="en-US" sz="1800" b="1" dirty="0">
                          <a:solidFill>
                            <a:schemeClr val="tx1"/>
                          </a:solidFill>
                        </a:rPr>
                        <a:t>/20)*4.75</a:t>
                      </a:r>
                      <a:endParaRPr lang="en-CH" sz="18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926493090"/>
                  </a:ext>
                </a:extLst>
              </a:tr>
              <a:tr h="41651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sz="1800" dirty="0">
                          <a:latin typeface="Helvetica" panose="020B0604020202020204" pitchFamily="34" charset="0"/>
                          <a:cs typeface="Helvetica" panose="020B0604020202020204" pitchFamily="34" charset="0"/>
                        </a:rPr>
                        <a:t>B</a:t>
                      </a:r>
                      <a:endParaRPr lang="en-CH" sz="1800" dirty="0">
                        <a:latin typeface="Helvetica" panose="020B0604020202020204" pitchFamily="34" charset="0"/>
                        <a:cs typeface="Helvetica" panose="020B0604020202020204" pitchFamily="34" charset="0"/>
                      </a:endParaRPr>
                    </a:p>
                  </a:txBody>
                  <a:tcPr/>
                </a:tc>
                <a:tc>
                  <a:txBody>
                    <a:bodyPr/>
                    <a:lstStyle/>
                    <a:p>
                      <a:pPr algn="ctr"/>
                      <a:r>
                        <a:rPr lang="en-US" sz="1800" b="1" dirty="0">
                          <a:solidFill>
                            <a:srgbClr val="002060"/>
                          </a:solidFill>
                          <a:latin typeface="Helvetica" panose="020B0604020202020204" pitchFamily="34" charset="0"/>
                          <a:cs typeface="Helvetica" panose="020B0604020202020204" pitchFamily="34" charset="0"/>
                        </a:rPr>
                        <a:t>20</a:t>
                      </a:r>
                      <a:endParaRPr lang="en-CH" sz="1800" b="1" dirty="0">
                        <a:solidFill>
                          <a:srgbClr val="002060"/>
                        </a:solidFill>
                        <a:latin typeface="Helvetica" panose="020B0604020202020204" pitchFamily="34" charset="0"/>
                        <a:cs typeface="Helvetica" panose="020B0604020202020204" pitchFamily="34" charset="0"/>
                      </a:endParaRPr>
                    </a:p>
                  </a:txBody>
                  <a:tcPr/>
                </a:tc>
                <a:tc>
                  <a:txBody>
                    <a:bodyPr/>
                    <a:lstStyle/>
                    <a:p>
                      <a:pPr algn="ctr"/>
                      <a:r>
                        <a:rPr lang="en-US" sz="1800" b="1" dirty="0">
                          <a:solidFill>
                            <a:schemeClr val="tx1"/>
                          </a:solidFill>
                        </a:rPr>
                        <a:t>(1/7)*(</a:t>
                      </a:r>
                      <a:r>
                        <a:rPr lang="en-US" sz="1800" b="1" dirty="0">
                          <a:solidFill>
                            <a:srgbClr val="002060"/>
                          </a:solidFill>
                        </a:rPr>
                        <a:t>20</a:t>
                      </a:r>
                      <a:r>
                        <a:rPr lang="en-US" sz="1800" b="1" dirty="0">
                          <a:solidFill>
                            <a:schemeClr val="tx1"/>
                          </a:solidFill>
                        </a:rPr>
                        <a:t>/20)*4.75</a:t>
                      </a:r>
                      <a:endParaRPr lang="en-CH" sz="18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098348426"/>
                  </a:ext>
                </a:extLst>
              </a:tr>
              <a:tr h="41651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sz="1800" dirty="0">
                          <a:latin typeface="Helvetica" panose="020B0604020202020204" pitchFamily="34" charset="0"/>
                          <a:cs typeface="Helvetica" panose="020B0604020202020204" pitchFamily="34" charset="0"/>
                        </a:rPr>
                        <a:t>C</a:t>
                      </a:r>
                      <a:endParaRPr lang="en-CH" sz="1800" dirty="0">
                        <a:latin typeface="Helvetica" panose="020B0604020202020204" pitchFamily="34" charset="0"/>
                        <a:cs typeface="Helvetica" panose="020B0604020202020204" pitchFamily="34" charset="0"/>
                      </a:endParaRPr>
                    </a:p>
                  </a:txBody>
                  <a:tcPr/>
                </a:tc>
                <a:tc>
                  <a:txBody>
                    <a:bodyPr/>
                    <a:lstStyle/>
                    <a:p>
                      <a:pPr algn="ctr"/>
                      <a:r>
                        <a:rPr lang="en-US" sz="1800" b="1" dirty="0">
                          <a:solidFill>
                            <a:srgbClr val="002060"/>
                          </a:solidFill>
                          <a:latin typeface="Helvetica" panose="020B0604020202020204" pitchFamily="34" charset="0"/>
                          <a:cs typeface="Helvetica" panose="020B0604020202020204" pitchFamily="34" charset="0"/>
                        </a:rPr>
                        <a:t>20</a:t>
                      </a:r>
                      <a:endParaRPr lang="en-CH" sz="1800" b="1" dirty="0">
                        <a:solidFill>
                          <a:srgbClr val="002060"/>
                        </a:solidFill>
                        <a:latin typeface="Helvetica" panose="020B0604020202020204" pitchFamily="34" charset="0"/>
                        <a:cs typeface="Helvetica" panose="020B0604020202020204" pitchFamily="34" charset="0"/>
                      </a:endParaRPr>
                    </a:p>
                  </a:txBody>
                  <a:tcPr/>
                </a:tc>
                <a:tc>
                  <a:txBody>
                    <a:bodyPr/>
                    <a:lstStyle/>
                    <a:p>
                      <a:pPr algn="ctr"/>
                      <a:r>
                        <a:rPr lang="en-US" sz="1800" b="1" dirty="0">
                          <a:solidFill>
                            <a:schemeClr val="tx1"/>
                          </a:solidFill>
                        </a:rPr>
                        <a:t>(1/7)*(</a:t>
                      </a:r>
                      <a:r>
                        <a:rPr lang="en-US" sz="1800" b="1" dirty="0">
                          <a:solidFill>
                            <a:srgbClr val="002060"/>
                          </a:solidFill>
                        </a:rPr>
                        <a:t>20</a:t>
                      </a:r>
                      <a:r>
                        <a:rPr lang="en-US" sz="1800" b="1" dirty="0">
                          <a:solidFill>
                            <a:schemeClr val="tx1"/>
                          </a:solidFill>
                        </a:rPr>
                        <a:t>/20)*4.75</a:t>
                      </a:r>
                      <a:endParaRPr lang="en-CH" sz="18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430272141"/>
                  </a:ext>
                </a:extLst>
              </a:tr>
              <a:tr h="41651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sz="1800" dirty="0">
                          <a:latin typeface="Helvetica" panose="020B0604020202020204" pitchFamily="34" charset="0"/>
                          <a:cs typeface="Helvetica" panose="020B0604020202020204" pitchFamily="34" charset="0"/>
                        </a:rPr>
                        <a:t>D</a:t>
                      </a:r>
                      <a:endParaRPr lang="en-CH" sz="1800" dirty="0">
                        <a:latin typeface="Helvetica" panose="020B0604020202020204" pitchFamily="34" charset="0"/>
                        <a:cs typeface="Helvetica" panose="020B0604020202020204" pitchFamily="34" charset="0"/>
                      </a:endParaRPr>
                    </a:p>
                  </a:txBody>
                  <a:tcPr/>
                </a:tc>
                <a:tc>
                  <a:txBody>
                    <a:bodyPr/>
                    <a:lstStyle/>
                    <a:p>
                      <a:pPr algn="ctr"/>
                      <a:r>
                        <a:rPr lang="en-US" sz="1800" b="1" dirty="0">
                          <a:solidFill>
                            <a:srgbClr val="002060"/>
                          </a:solidFill>
                          <a:latin typeface="Helvetica" panose="020B0604020202020204" pitchFamily="34" charset="0"/>
                          <a:cs typeface="Helvetica" panose="020B0604020202020204" pitchFamily="34" charset="0"/>
                        </a:rPr>
                        <a:t>20</a:t>
                      </a:r>
                      <a:endParaRPr lang="en-CH" sz="1800" b="1" dirty="0">
                        <a:solidFill>
                          <a:srgbClr val="002060"/>
                        </a:solidFill>
                        <a:latin typeface="Helvetica" panose="020B0604020202020204" pitchFamily="34" charset="0"/>
                        <a:cs typeface="Helvetica" panose="020B0604020202020204" pitchFamily="34" charset="0"/>
                      </a:endParaRPr>
                    </a:p>
                  </a:txBody>
                  <a:tcPr/>
                </a:tc>
                <a:tc>
                  <a:txBody>
                    <a:bodyPr/>
                    <a:lstStyle/>
                    <a:p>
                      <a:pPr algn="ctr"/>
                      <a:r>
                        <a:rPr lang="en-US" sz="1800" b="1" dirty="0">
                          <a:solidFill>
                            <a:schemeClr val="tx1"/>
                          </a:solidFill>
                        </a:rPr>
                        <a:t>(1/7)*(</a:t>
                      </a:r>
                      <a:r>
                        <a:rPr lang="en-US" sz="1800" b="1" dirty="0">
                          <a:solidFill>
                            <a:srgbClr val="002060"/>
                          </a:solidFill>
                        </a:rPr>
                        <a:t>20</a:t>
                      </a:r>
                      <a:r>
                        <a:rPr lang="en-US" sz="1800" b="1" dirty="0">
                          <a:solidFill>
                            <a:schemeClr val="tx1"/>
                          </a:solidFill>
                        </a:rPr>
                        <a:t>/20)*4.75</a:t>
                      </a:r>
                      <a:endParaRPr lang="en-CH" sz="18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971301943"/>
                  </a:ext>
                </a:extLst>
              </a:tr>
              <a:tr h="41651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sz="1800" dirty="0">
                          <a:latin typeface="Helvetica" panose="020B0604020202020204" pitchFamily="34" charset="0"/>
                          <a:cs typeface="Helvetica" panose="020B0604020202020204" pitchFamily="34" charset="0"/>
                        </a:rPr>
                        <a:t>E</a:t>
                      </a:r>
                      <a:endParaRPr lang="en-CH" sz="1800" dirty="0">
                        <a:latin typeface="Helvetica" panose="020B0604020202020204" pitchFamily="34" charset="0"/>
                        <a:cs typeface="Helvetica" panose="020B0604020202020204" pitchFamily="34" charset="0"/>
                      </a:endParaRPr>
                    </a:p>
                  </a:txBody>
                  <a:tcPr/>
                </a:tc>
                <a:tc>
                  <a:txBody>
                    <a:bodyPr/>
                    <a:lstStyle/>
                    <a:p>
                      <a:pPr algn="ctr"/>
                      <a:r>
                        <a:rPr lang="en-US" sz="1800" b="1" dirty="0">
                          <a:solidFill>
                            <a:srgbClr val="002060"/>
                          </a:solidFill>
                          <a:latin typeface="Helvetica" panose="020B0604020202020204" pitchFamily="34" charset="0"/>
                          <a:cs typeface="Helvetica" panose="020B0604020202020204" pitchFamily="34" charset="0"/>
                        </a:rPr>
                        <a:t>20</a:t>
                      </a:r>
                      <a:endParaRPr lang="en-CH" sz="1800" b="1" dirty="0">
                        <a:solidFill>
                          <a:srgbClr val="002060"/>
                        </a:solidFill>
                        <a:latin typeface="Helvetica" panose="020B0604020202020204" pitchFamily="34" charset="0"/>
                        <a:cs typeface="Helvetica" panose="020B0604020202020204" pitchFamily="34" charset="0"/>
                      </a:endParaRPr>
                    </a:p>
                  </a:txBody>
                  <a:tcPr/>
                </a:tc>
                <a:tc>
                  <a:txBody>
                    <a:bodyPr/>
                    <a:lstStyle/>
                    <a:p>
                      <a:pPr algn="ctr"/>
                      <a:r>
                        <a:rPr lang="en-US" sz="1800" b="1" dirty="0">
                          <a:solidFill>
                            <a:schemeClr val="tx1"/>
                          </a:solidFill>
                        </a:rPr>
                        <a:t>(1/7)*(</a:t>
                      </a:r>
                      <a:r>
                        <a:rPr lang="en-US" sz="1800" b="1" dirty="0">
                          <a:solidFill>
                            <a:srgbClr val="002060"/>
                          </a:solidFill>
                        </a:rPr>
                        <a:t>20</a:t>
                      </a:r>
                      <a:r>
                        <a:rPr lang="en-US" sz="1800" b="1" dirty="0">
                          <a:solidFill>
                            <a:schemeClr val="tx1"/>
                          </a:solidFill>
                        </a:rPr>
                        <a:t>/20)*4.75</a:t>
                      </a:r>
                      <a:endParaRPr lang="en-CH" sz="18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913095012"/>
                  </a:ext>
                </a:extLst>
              </a:tr>
            </a:tbl>
          </a:graphicData>
        </a:graphic>
      </p:graphicFrame>
      <p:sp>
        <p:nvSpPr>
          <p:cNvPr id="7" name="TextBox 6">
            <a:extLst>
              <a:ext uri="{FF2B5EF4-FFF2-40B4-BE49-F238E27FC236}">
                <a16:creationId xmlns:a16="http://schemas.microsoft.com/office/drawing/2014/main" id="{DF142B3B-AD7D-4C0F-B2C4-2A65D3F05FFC}"/>
              </a:ext>
            </a:extLst>
          </p:cNvPr>
          <p:cNvSpPr txBox="1"/>
          <p:nvPr/>
        </p:nvSpPr>
        <p:spPr>
          <a:xfrm>
            <a:off x="5680967" y="2287141"/>
            <a:ext cx="4706470" cy="338554"/>
          </a:xfrm>
          <a:prstGeom prst="rect">
            <a:avLst/>
          </a:prstGeom>
          <a:noFill/>
        </p:spPr>
        <p:txBody>
          <a:bodyPr wrap="square" rtlCol="0">
            <a:spAutoFit/>
          </a:bodyPr>
          <a:lstStyle/>
          <a:p>
            <a:r>
              <a:rPr lang="en-US" sz="1600" b="1" u="sng" dirty="0">
                <a:solidFill>
                  <a:schemeClr val="tx1"/>
                </a:solidFill>
              </a:rPr>
              <a:t>Example 2 – report grade: 4.75/6 </a:t>
            </a:r>
            <a:endParaRPr lang="en-CH" sz="1600" b="1" u="sng" dirty="0">
              <a:solidFill>
                <a:schemeClr val="tx1"/>
              </a:solidFill>
            </a:endParaRPr>
          </a:p>
        </p:txBody>
      </p:sp>
      <p:graphicFrame>
        <p:nvGraphicFramePr>
          <p:cNvPr id="9" name="Table 8">
            <a:extLst>
              <a:ext uri="{FF2B5EF4-FFF2-40B4-BE49-F238E27FC236}">
                <a16:creationId xmlns:a16="http://schemas.microsoft.com/office/drawing/2014/main" id="{3C5323FF-4A20-479B-B110-D374AE5B0269}"/>
              </a:ext>
            </a:extLst>
          </p:cNvPr>
          <p:cNvGraphicFramePr>
            <a:graphicFrameLocks noGrp="1"/>
          </p:cNvGraphicFramePr>
          <p:nvPr>
            <p:extLst>
              <p:ext uri="{D42A27DB-BD31-4B8C-83A1-F6EECF244321}">
                <p14:modId xmlns:p14="http://schemas.microsoft.com/office/powerpoint/2010/main" val="3537773328"/>
              </p:ext>
            </p:extLst>
          </p:nvPr>
        </p:nvGraphicFramePr>
        <p:xfrm>
          <a:off x="5114925" y="2660084"/>
          <a:ext cx="4491355" cy="2600755"/>
        </p:xfrm>
        <a:graphic>
          <a:graphicData uri="http://schemas.openxmlformats.org/drawingml/2006/table">
            <a:tbl>
              <a:tblPr firstRow="1" bandRow="1">
                <a:tableStyleId>{5C22544A-7EE6-4342-B048-85BDC9FD1C3A}</a:tableStyleId>
              </a:tblPr>
              <a:tblGrid>
                <a:gridCol w="885825">
                  <a:extLst>
                    <a:ext uri="{9D8B030D-6E8A-4147-A177-3AD203B41FA5}">
                      <a16:colId xmlns:a16="http://schemas.microsoft.com/office/drawing/2014/main" val="1925449482"/>
                    </a:ext>
                  </a:extLst>
                </a:gridCol>
                <a:gridCol w="1492250">
                  <a:extLst>
                    <a:ext uri="{9D8B030D-6E8A-4147-A177-3AD203B41FA5}">
                      <a16:colId xmlns:a16="http://schemas.microsoft.com/office/drawing/2014/main" val="801856941"/>
                    </a:ext>
                  </a:extLst>
                </a:gridCol>
                <a:gridCol w="2113280">
                  <a:extLst>
                    <a:ext uri="{9D8B030D-6E8A-4147-A177-3AD203B41FA5}">
                      <a16:colId xmlns:a16="http://schemas.microsoft.com/office/drawing/2014/main" val="727933992"/>
                    </a:ext>
                  </a:extLst>
                </a:gridCol>
              </a:tblGrid>
              <a:tr h="416519">
                <a:tc>
                  <a:txBody>
                    <a:bodyPr/>
                    <a:lstStyle/>
                    <a:p>
                      <a:pPr algn="ctr"/>
                      <a:r>
                        <a:rPr lang="en-US" sz="1400" dirty="0">
                          <a:latin typeface="Helvetica" panose="020B0604020202020204" pitchFamily="34" charset="0"/>
                          <a:cs typeface="Helvetica" panose="020B0604020202020204" pitchFamily="34" charset="0"/>
                        </a:rPr>
                        <a:t>Student</a:t>
                      </a:r>
                      <a:endParaRPr lang="en-CH" sz="1400" dirty="0">
                        <a:latin typeface="Helvetica" panose="020B0604020202020204" pitchFamily="34" charset="0"/>
                        <a:cs typeface="Helvetica" panose="020B0604020202020204" pitchFamily="34" charset="0"/>
                      </a:endParaRPr>
                    </a:p>
                  </a:txBody>
                  <a:tcPr/>
                </a:tc>
                <a:tc>
                  <a:txBody>
                    <a:bodyPr/>
                    <a:lstStyle/>
                    <a:p>
                      <a:pPr algn="ctr"/>
                      <a:r>
                        <a:rPr lang="en-US" sz="1400" dirty="0">
                          <a:latin typeface="Helvetica" panose="020B0604020202020204" pitchFamily="34" charset="0"/>
                          <a:cs typeface="Helvetica" panose="020B0604020202020204" pitchFamily="34" charset="0"/>
                        </a:rPr>
                        <a:t>Contribution to the report (%)</a:t>
                      </a:r>
                      <a:endParaRPr lang="en-CH" sz="1400" dirty="0">
                        <a:latin typeface="Helvetica" panose="020B0604020202020204" pitchFamily="34" charset="0"/>
                        <a:cs typeface="Helvetica" panose="020B0604020202020204" pitchFamily="34" charset="0"/>
                      </a:endParaRPr>
                    </a:p>
                  </a:txBody>
                  <a:tcPr/>
                </a:tc>
                <a:tc>
                  <a:txBody>
                    <a:bodyPr/>
                    <a:lstStyle/>
                    <a:p>
                      <a:pPr algn="ctr"/>
                      <a:r>
                        <a:rPr lang="en-US" sz="1400" dirty="0">
                          <a:latin typeface="Helvetica" panose="020B0604020202020204" pitchFamily="34" charset="0"/>
                          <a:cs typeface="Helvetica" panose="020B0604020202020204" pitchFamily="34" charset="0"/>
                        </a:rPr>
                        <a:t>Contribution to final course grade</a:t>
                      </a:r>
                      <a:endParaRPr lang="en-CH"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018944487"/>
                  </a:ext>
                </a:extLst>
              </a:tr>
              <a:tr h="416519">
                <a:tc>
                  <a:txBody>
                    <a:bodyPr/>
                    <a:lstStyle/>
                    <a:p>
                      <a:pPr algn="ctr"/>
                      <a:r>
                        <a:rPr lang="en-US" sz="1800" dirty="0">
                          <a:latin typeface="Helvetica" panose="020B0604020202020204" pitchFamily="34" charset="0"/>
                          <a:cs typeface="Helvetica" panose="020B0604020202020204" pitchFamily="34" charset="0"/>
                        </a:rPr>
                        <a:t>A</a:t>
                      </a:r>
                      <a:endParaRPr lang="en-CH" sz="1800" dirty="0">
                        <a:latin typeface="Helvetica" panose="020B0604020202020204" pitchFamily="34" charset="0"/>
                        <a:cs typeface="Helvetica" panose="020B0604020202020204" pitchFamily="34" charset="0"/>
                      </a:endParaRPr>
                    </a:p>
                  </a:txBody>
                  <a:tcPr/>
                </a:tc>
                <a:tc>
                  <a:txBody>
                    <a:bodyPr/>
                    <a:lstStyle/>
                    <a:p>
                      <a:pPr algn="ctr"/>
                      <a:r>
                        <a:rPr lang="en-US" sz="1800" b="1" dirty="0">
                          <a:solidFill>
                            <a:srgbClr val="FF0000"/>
                          </a:solidFill>
                          <a:latin typeface="Helvetica" panose="020B0604020202020204" pitchFamily="34" charset="0"/>
                          <a:cs typeface="Helvetica" panose="020B0604020202020204" pitchFamily="34" charset="0"/>
                        </a:rPr>
                        <a:t>15</a:t>
                      </a:r>
                      <a:endParaRPr lang="en-CH" sz="1800" b="1" dirty="0">
                        <a:solidFill>
                          <a:srgbClr val="FF0000"/>
                        </a:solidFill>
                        <a:latin typeface="Helvetica" panose="020B0604020202020204" pitchFamily="34" charset="0"/>
                        <a:cs typeface="Helvetica" panose="020B0604020202020204" pitchFamily="34" charset="0"/>
                      </a:endParaRPr>
                    </a:p>
                  </a:txBody>
                  <a:tcPr/>
                </a:tc>
                <a:tc>
                  <a:txBody>
                    <a:bodyPr/>
                    <a:lstStyle/>
                    <a:p>
                      <a:pPr algn="ctr"/>
                      <a:r>
                        <a:rPr lang="en-US" sz="1800" b="1" dirty="0">
                          <a:solidFill>
                            <a:schemeClr val="tx1"/>
                          </a:solidFill>
                        </a:rPr>
                        <a:t>(1/7)*(</a:t>
                      </a:r>
                      <a:r>
                        <a:rPr lang="en-US" sz="1800" b="1" dirty="0">
                          <a:solidFill>
                            <a:srgbClr val="FF0000"/>
                          </a:solidFill>
                        </a:rPr>
                        <a:t>15</a:t>
                      </a:r>
                      <a:r>
                        <a:rPr lang="en-US" sz="1800" b="1" dirty="0">
                          <a:solidFill>
                            <a:schemeClr val="tx1"/>
                          </a:solidFill>
                        </a:rPr>
                        <a:t>/20)*4.75</a:t>
                      </a:r>
                      <a:endParaRPr lang="en-CH" sz="18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926493090"/>
                  </a:ext>
                </a:extLst>
              </a:tr>
              <a:tr h="41651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sz="1800" dirty="0">
                          <a:latin typeface="Helvetica" panose="020B0604020202020204" pitchFamily="34" charset="0"/>
                          <a:cs typeface="Helvetica" panose="020B0604020202020204" pitchFamily="34" charset="0"/>
                        </a:rPr>
                        <a:t>B</a:t>
                      </a:r>
                      <a:endParaRPr lang="en-CH" sz="1800" dirty="0">
                        <a:latin typeface="Helvetica" panose="020B0604020202020204" pitchFamily="34" charset="0"/>
                        <a:cs typeface="Helvetica" panose="020B0604020202020204" pitchFamily="34" charset="0"/>
                      </a:endParaRPr>
                    </a:p>
                  </a:txBody>
                  <a:tcPr/>
                </a:tc>
                <a:tc>
                  <a:txBody>
                    <a:bodyPr/>
                    <a:lstStyle/>
                    <a:p>
                      <a:pPr algn="ctr"/>
                      <a:r>
                        <a:rPr lang="en-US" sz="1800" b="1" dirty="0">
                          <a:solidFill>
                            <a:srgbClr val="CA0417"/>
                          </a:solidFill>
                          <a:latin typeface="Helvetica" panose="020B0604020202020204" pitchFamily="34" charset="0"/>
                          <a:cs typeface="Helvetica" panose="020B0604020202020204" pitchFamily="34" charset="0"/>
                        </a:rPr>
                        <a:t>15</a:t>
                      </a:r>
                      <a:endParaRPr lang="en-CH" sz="1800" b="1" dirty="0">
                        <a:solidFill>
                          <a:srgbClr val="CA0417"/>
                        </a:solidFill>
                        <a:latin typeface="Helvetica" panose="020B0604020202020204" pitchFamily="34" charset="0"/>
                        <a:cs typeface="Helvetica" panose="020B0604020202020204" pitchFamily="34" charset="0"/>
                      </a:endParaRPr>
                    </a:p>
                  </a:txBody>
                  <a:tcPr/>
                </a:tc>
                <a:tc>
                  <a:txBody>
                    <a:bodyPr/>
                    <a:lstStyle/>
                    <a:p>
                      <a:pPr algn="ctr"/>
                      <a:r>
                        <a:rPr lang="en-US" sz="1800" b="1" dirty="0">
                          <a:solidFill>
                            <a:schemeClr val="tx1"/>
                          </a:solidFill>
                        </a:rPr>
                        <a:t>(1/7)*(</a:t>
                      </a:r>
                      <a:r>
                        <a:rPr lang="en-US" sz="1800" b="1" dirty="0">
                          <a:solidFill>
                            <a:srgbClr val="FF0000"/>
                          </a:solidFill>
                        </a:rPr>
                        <a:t>15</a:t>
                      </a:r>
                      <a:r>
                        <a:rPr lang="en-US" sz="1800" b="1" dirty="0">
                          <a:solidFill>
                            <a:schemeClr val="tx1"/>
                          </a:solidFill>
                        </a:rPr>
                        <a:t>/20)*4.75</a:t>
                      </a:r>
                      <a:endParaRPr lang="en-CH" sz="18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098348426"/>
                  </a:ext>
                </a:extLst>
              </a:tr>
              <a:tr h="41651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sz="1800" dirty="0">
                          <a:latin typeface="Helvetica" panose="020B0604020202020204" pitchFamily="34" charset="0"/>
                          <a:cs typeface="Helvetica" panose="020B0604020202020204" pitchFamily="34" charset="0"/>
                        </a:rPr>
                        <a:t>C</a:t>
                      </a:r>
                      <a:endParaRPr lang="en-CH" sz="1800" dirty="0">
                        <a:latin typeface="Helvetica" panose="020B0604020202020204" pitchFamily="34" charset="0"/>
                        <a:cs typeface="Helvetica" panose="020B0604020202020204" pitchFamily="34" charset="0"/>
                      </a:endParaRPr>
                    </a:p>
                  </a:txBody>
                  <a:tcPr/>
                </a:tc>
                <a:tc>
                  <a:txBody>
                    <a:bodyPr/>
                    <a:lstStyle/>
                    <a:p>
                      <a:pPr algn="ctr"/>
                      <a:r>
                        <a:rPr lang="en-US" sz="1800" b="1" dirty="0">
                          <a:solidFill>
                            <a:srgbClr val="00B050"/>
                          </a:solidFill>
                          <a:latin typeface="Helvetica" panose="020B0604020202020204" pitchFamily="34" charset="0"/>
                          <a:cs typeface="Helvetica" panose="020B0604020202020204" pitchFamily="34" charset="0"/>
                        </a:rPr>
                        <a:t>25</a:t>
                      </a:r>
                      <a:endParaRPr lang="en-CH" sz="1800" b="1" dirty="0">
                        <a:solidFill>
                          <a:srgbClr val="00B050"/>
                        </a:solidFill>
                        <a:latin typeface="Helvetica" panose="020B0604020202020204" pitchFamily="34" charset="0"/>
                        <a:cs typeface="Helvetica" panose="020B0604020202020204" pitchFamily="34" charset="0"/>
                      </a:endParaRPr>
                    </a:p>
                  </a:txBody>
                  <a:tcPr/>
                </a:tc>
                <a:tc>
                  <a:txBody>
                    <a:bodyPr/>
                    <a:lstStyle/>
                    <a:p>
                      <a:pPr algn="ctr"/>
                      <a:r>
                        <a:rPr lang="en-US" sz="1800" b="1" dirty="0">
                          <a:solidFill>
                            <a:schemeClr val="tx1"/>
                          </a:solidFill>
                        </a:rPr>
                        <a:t>(1/7)*(</a:t>
                      </a:r>
                      <a:r>
                        <a:rPr lang="en-US" sz="1800" b="1" dirty="0">
                          <a:solidFill>
                            <a:srgbClr val="00B050"/>
                          </a:solidFill>
                        </a:rPr>
                        <a:t>25</a:t>
                      </a:r>
                      <a:r>
                        <a:rPr lang="en-US" sz="1800" b="1" dirty="0">
                          <a:solidFill>
                            <a:schemeClr val="tx1"/>
                          </a:solidFill>
                        </a:rPr>
                        <a:t>/20)*4.75</a:t>
                      </a:r>
                      <a:endParaRPr lang="en-CH" sz="18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430272141"/>
                  </a:ext>
                </a:extLst>
              </a:tr>
              <a:tr h="41651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sz="1800" dirty="0">
                          <a:latin typeface="Helvetica" panose="020B0604020202020204" pitchFamily="34" charset="0"/>
                          <a:cs typeface="Helvetica" panose="020B0604020202020204" pitchFamily="34" charset="0"/>
                        </a:rPr>
                        <a:t>D</a:t>
                      </a:r>
                      <a:endParaRPr lang="en-CH" sz="1800" dirty="0">
                        <a:latin typeface="Helvetica" panose="020B0604020202020204" pitchFamily="34" charset="0"/>
                        <a:cs typeface="Helvetica" panose="020B0604020202020204" pitchFamily="34" charset="0"/>
                      </a:endParaRPr>
                    </a:p>
                  </a:txBody>
                  <a:tcPr/>
                </a:tc>
                <a:tc>
                  <a:txBody>
                    <a:bodyPr/>
                    <a:lstStyle/>
                    <a:p>
                      <a:pPr algn="ctr"/>
                      <a:r>
                        <a:rPr lang="en-US" sz="1800" b="1" dirty="0">
                          <a:solidFill>
                            <a:srgbClr val="00B050"/>
                          </a:solidFill>
                          <a:latin typeface="Helvetica" panose="020B0604020202020204" pitchFamily="34" charset="0"/>
                          <a:cs typeface="Helvetica" panose="020B0604020202020204" pitchFamily="34" charset="0"/>
                        </a:rPr>
                        <a:t>25</a:t>
                      </a:r>
                      <a:endParaRPr lang="en-CH" sz="1800" b="1" dirty="0">
                        <a:solidFill>
                          <a:srgbClr val="00B050"/>
                        </a:solidFill>
                        <a:latin typeface="Helvetica" panose="020B0604020202020204" pitchFamily="34" charset="0"/>
                        <a:cs typeface="Helvetica" panose="020B0604020202020204" pitchFamily="34" charset="0"/>
                      </a:endParaRPr>
                    </a:p>
                  </a:txBody>
                  <a:tcPr/>
                </a:tc>
                <a:tc>
                  <a:txBody>
                    <a:bodyPr/>
                    <a:lstStyle/>
                    <a:p>
                      <a:pPr algn="ctr"/>
                      <a:r>
                        <a:rPr lang="en-US" sz="1800" b="1" dirty="0">
                          <a:solidFill>
                            <a:schemeClr val="tx1"/>
                          </a:solidFill>
                        </a:rPr>
                        <a:t>(1/7)*(</a:t>
                      </a:r>
                      <a:r>
                        <a:rPr lang="en-US" sz="1800" b="1" dirty="0">
                          <a:solidFill>
                            <a:srgbClr val="00B050"/>
                          </a:solidFill>
                        </a:rPr>
                        <a:t>25</a:t>
                      </a:r>
                      <a:r>
                        <a:rPr lang="en-US" sz="1800" b="1" dirty="0">
                          <a:solidFill>
                            <a:schemeClr val="tx1"/>
                          </a:solidFill>
                        </a:rPr>
                        <a:t>/20)*4.75</a:t>
                      </a:r>
                      <a:endParaRPr lang="en-CH" sz="18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971301943"/>
                  </a:ext>
                </a:extLst>
              </a:tr>
              <a:tr h="41651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sz="1800" dirty="0">
                          <a:latin typeface="Helvetica" panose="020B0604020202020204" pitchFamily="34" charset="0"/>
                          <a:cs typeface="Helvetica" panose="020B0604020202020204" pitchFamily="34" charset="0"/>
                        </a:rPr>
                        <a:t>E</a:t>
                      </a:r>
                      <a:endParaRPr lang="en-CH" sz="1800" dirty="0">
                        <a:latin typeface="Helvetica" panose="020B0604020202020204" pitchFamily="34" charset="0"/>
                        <a:cs typeface="Helvetica" panose="020B0604020202020204" pitchFamily="34" charset="0"/>
                      </a:endParaRPr>
                    </a:p>
                  </a:txBody>
                  <a:tcPr/>
                </a:tc>
                <a:tc>
                  <a:txBody>
                    <a:bodyPr/>
                    <a:lstStyle/>
                    <a:p>
                      <a:pPr algn="ctr"/>
                      <a:r>
                        <a:rPr lang="en-US" sz="1800" b="1" dirty="0">
                          <a:solidFill>
                            <a:srgbClr val="002060"/>
                          </a:solidFill>
                          <a:latin typeface="Helvetica" panose="020B0604020202020204" pitchFamily="34" charset="0"/>
                          <a:cs typeface="Helvetica" panose="020B0604020202020204" pitchFamily="34" charset="0"/>
                        </a:rPr>
                        <a:t>20</a:t>
                      </a:r>
                      <a:endParaRPr lang="en-CH" sz="1800" b="1" dirty="0">
                        <a:solidFill>
                          <a:srgbClr val="002060"/>
                        </a:solidFill>
                        <a:latin typeface="Helvetica" panose="020B0604020202020204" pitchFamily="34" charset="0"/>
                        <a:cs typeface="Helvetica" panose="020B0604020202020204" pitchFamily="34" charset="0"/>
                      </a:endParaRPr>
                    </a:p>
                  </a:txBody>
                  <a:tcPr/>
                </a:tc>
                <a:tc>
                  <a:txBody>
                    <a:bodyPr/>
                    <a:lstStyle/>
                    <a:p>
                      <a:pPr algn="ctr"/>
                      <a:r>
                        <a:rPr lang="en-US" sz="1800" b="1" dirty="0">
                          <a:solidFill>
                            <a:schemeClr val="tx1"/>
                          </a:solidFill>
                        </a:rPr>
                        <a:t>(1/7)*(</a:t>
                      </a:r>
                      <a:r>
                        <a:rPr lang="en-US" sz="1800" b="1" dirty="0">
                          <a:solidFill>
                            <a:srgbClr val="002060"/>
                          </a:solidFill>
                        </a:rPr>
                        <a:t>20</a:t>
                      </a:r>
                      <a:r>
                        <a:rPr lang="en-US" sz="1800" b="1" dirty="0">
                          <a:solidFill>
                            <a:schemeClr val="tx1"/>
                          </a:solidFill>
                        </a:rPr>
                        <a:t>/20)*4.75</a:t>
                      </a:r>
                      <a:endParaRPr lang="en-CH" sz="18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913095012"/>
                  </a:ext>
                </a:extLst>
              </a:tr>
            </a:tbl>
          </a:graphicData>
        </a:graphic>
      </p:graphicFrame>
      <p:sp>
        <p:nvSpPr>
          <p:cNvPr id="5" name="Rectangle 4">
            <a:extLst>
              <a:ext uri="{FF2B5EF4-FFF2-40B4-BE49-F238E27FC236}">
                <a16:creationId xmlns:a16="http://schemas.microsoft.com/office/drawing/2014/main" id="{D5CBD7CA-6605-4B46-9C2B-C0AAB09EBC31}"/>
              </a:ext>
            </a:extLst>
          </p:cNvPr>
          <p:cNvSpPr/>
          <p:nvPr/>
        </p:nvSpPr>
        <p:spPr>
          <a:xfrm>
            <a:off x="109746" y="5313312"/>
            <a:ext cx="9567654" cy="1477328"/>
          </a:xfrm>
          <a:prstGeom prst="rect">
            <a:avLst/>
          </a:prstGeom>
        </p:spPr>
        <p:txBody>
          <a:bodyPr wrap="square">
            <a:spAutoFit/>
          </a:bodyPr>
          <a:lstStyle/>
          <a:p>
            <a:pPr indent="173038">
              <a:spcAft>
                <a:spcPts val="0"/>
              </a:spcAft>
              <a:buFont typeface="Arial" panose="020B0604020202020204" pitchFamily="34" charset="0"/>
              <a:buChar char="•"/>
            </a:pPr>
            <a:r>
              <a:rPr lang="fr-CH" altLang="fr-FR" sz="1800" dirty="0">
                <a:solidFill>
                  <a:schemeClr val="tx1"/>
                </a:solidFill>
                <a:latin typeface="Helvetica" panose="020B0604020202020204" pitchFamily="34" charset="0"/>
              </a:rPr>
              <a:t>  Final course grade </a:t>
            </a:r>
            <a:r>
              <a:rPr lang="fr-CH" altLang="fr-FR" sz="1800" dirty="0" err="1">
                <a:solidFill>
                  <a:schemeClr val="tx1"/>
                </a:solidFill>
                <a:latin typeface="Helvetica" panose="020B0604020202020204" pitchFamily="34" charset="0"/>
              </a:rPr>
              <a:t>will</a:t>
            </a:r>
            <a:r>
              <a:rPr lang="fr-CH" altLang="fr-FR" sz="1800" dirty="0">
                <a:solidFill>
                  <a:schemeClr val="tx1"/>
                </a:solidFill>
                <a:latin typeface="Helvetica" panose="020B0604020202020204" pitchFamily="34" charset="0"/>
              </a:rPr>
              <a:t> </a:t>
            </a:r>
            <a:r>
              <a:rPr lang="fr-CH" altLang="fr-FR" sz="1800" dirty="0" err="1">
                <a:solidFill>
                  <a:schemeClr val="tx1"/>
                </a:solidFill>
                <a:latin typeface="Helvetica" panose="020B0604020202020204" pitchFamily="34" charset="0"/>
              </a:rPr>
              <a:t>be</a:t>
            </a:r>
            <a:r>
              <a:rPr lang="fr-CH" altLang="fr-FR" sz="1800" dirty="0">
                <a:solidFill>
                  <a:schemeClr val="tx1"/>
                </a:solidFill>
                <a:latin typeface="Helvetica" panose="020B0604020202020204" pitchFamily="34" charset="0"/>
              </a:rPr>
              <a:t> the sum of your contributions over the 7 TP reports, computed as per the above examples. </a:t>
            </a:r>
          </a:p>
          <a:p>
            <a:pPr>
              <a:spcAft>
                <a:spcPts val="0"/>
              </a:spcAft>
              <a:buFont typeface="Arial" panose="020B0604020202020204" pitchFamily="34" charset="0"/>
              <a:buChar char="•"/>
            </a:pPr>
            <a:r>
              <a:rPr lang="fr-CH" altLang="fr-FR" sz="1800" dirty="0">
                <a:solidFill>
                  <a:schemeClr val="tx1"/>
                </a:solidFill>
                <a:latin typeface="Helvetica" panose="020B0604020202020204" pitchFamily="34" charset="0"/>
              </a:rPr>
              <a:t>   If </a:t>
            </a:r>
            <a:r>
              <a:rPr lang="fr-CH" altLang="fr-FR" sz="1800" dirty="0" err="1">
                <a:solidFill>
                  <a:schemeClr val="tx1"/>
                </a:solidFill>
                <a:latin typeface="Helvetica" panose="020B0604020202020204" pitchFamily="34" charset="0"/>
              </a:rPr>
              <a:t>your</a:t>
            </a:r>
            <a:r>
              <a:rPr lang="fr-CH" altLang="fr-FR" sz="1800" dirty="0">
                <a:solidFill>
                  <a:schemeClr val="tx1"/>
                </a:solidFill>
                <a:latin typeface="Helvetica" panose="020B0604020202020204" pitchFamily="34" charset="0"/>
              </a:rPr>
              <a:t> contribution % in the TP report </a:t>
            </a:r>
            <a:r>
              <a:rPr lang="fr-CH" altLang="fr-FR" sz="1800" dirty="0" err="1">
                <a:solidFill>
                  <a:schemeClr val="tx1"/>
                </a:solidFill>
                <a:latin typeface="Helvetica" panose="020B0604020202020204" pitchFamily="34" charset="0"/>
              </a:rPr>
              <a:t>is</a:t>
            </a:r>
            <a:r>
              <a:rPr lang="fr-CH" altLang="fr-FR" sz="1800" dirty="0">
                <a:solidFill>
                  <a:schemeClr val="tx1"/>
                </a:solidFill>
                <a:latin typeface="Helvetica" panose="020B0604020202020204" pitchFamily="34" charset="0"/>
              </a:rPr>
              <a:t> </a:t>
            </a:r>
            <a:r>
              <a:rPr lang="fr-CH" altLang="fr-FR" sz="1800" dirty="0" err="1">
                <a:solidFill>
                  <a:schemeClr val="tx1"/>
                </a:solidFill>
                <a:latin typeface="Helvetica" panose="020B0604020202020204" pitchFamily="34" charset="0"/>
              </a:rPr>
              <a:t>less</a:t>
            </a:r>
            <a:r>
              <a:rPr lang="fr-CH" altLang="fr-FR" sz="1800" dirty="0">
                <a:solidFill>
                  <a:schemeClr val="tx1"/>
                </a:solidFill>
                <a:latin typeface="Helvetica" panose="020B0604020202020204" pitchFamily="34" charset="0"/>
              </a:rPr>
              <a:t>/more </a:t>
            </a:r>
            <a:r>
              <a:rPr lang="fr-CH" altLang="fr-FR" sz="1800" dirty="0" err="1">
                <a:solidFill>
                  <a:schemeClr val="tx1"/>
                </a:solidFill>
                <a:latin typeface="Helvetica" panose="020B0604020202020204" pitchFamily="34" charset="0"/>
              </a:rPr>
              <a:t>than</a:t>
            </a:r>
            <a:r>
              <a:rPr lang="fr-CH" altLang="fr-FR" sz="1800" dirty="0">
                <a:solidFill>
                  <a:schemeClr val="tx1"/>
                </a:solidFill>
                <a:latin typeface="Helvetica" panose="020B0604020202020204" pitchFamily="34" charset="0"/>
              </a:rPr>
              <a:t> </a:t>
            </a:r>
            <a:r>
              <a:rPr lang="fr-CH" altLang="fr-FR" sz="1800" dirty="0" err="1">
                <a:solidFill>
                  <a:schemeClr val="tx1"/>
                </a:solidFill>
                <a:latin typeface="Helvetica" panose="020B0604020202020204" pitchFamily="34" charset="0"/>
              </a:rPr>
              <a:t>your</a:t>
            </a:r>
            <a:r>
              <a:rPr lang="fr-CH" altLang="fr-FR" sz="1800" dirty="0">
                <a:solidFill>
                  <a:schemeClr val="tx1"/>
                </a:solidFill>
                <a:latin typeface="Helvetica" panose="020B0604020202020204" pitchFamily="34" charset="0"/>
              </a:rPr>
              <a:t> </a:t>
            </a:r>
            <a:r>
              <a:rPr lang="fr-CH" altLang="fr-FR" sz="1800" dirty="0" err="1">
                <a:solidFill>
                  <a:schemeClr val="tx1"/>
                </a:solidFill>
                <a:latin typeface="Helvetica" panose="020B0604020202020204" pitchFamily="34" charset="0"/>
              </a:rPr>
              <a:t>colleagues</a:t>
            </a:r>
            <a:r>
              <a:rPr lang="fr-CH" altLang="fr-FR" sz="1800" dirty="0">
                <a:solidFill>
                  <a:schemeClr val="tx1"/>
                </a:solidFill>
                <a:latin typeface="Helvetica" panose="020B0604020202020204" pitchFamily="34" charset="0"/>
              </a:rPr>
              <a:t>, </a:t>
            </a:r>
            <a:r>
              <a:rPr lang="fr-CH" altLang="fr-FR" sz="1800" dirty="0" err="1">
                <a:solidFill>
                  <a:schemeClr val="tx1"/>
                </a:solidFill>
                <a:latin typeface="Helvetica" panose="020B0604020202020204" pitchFamily="34" charset="0"/>
              </a:rPr>
              <a:t>your</a:t>
            </a:r>
            <a:r>
              <a:rPr lang="fr-CH" altLang="fr-FR" sz="1800" dirty="0">
                <a:solidFill>
                  <a:schemeClr val="tx1"/>
                </a:solidFill>
                <a:latin typeface="Helvetica" panose="020B0604020202020204" pitchFamily="34" charset="0"/>
              </a:rPr>
              <a:t> TP grade will </a:t>
            </a:r>
            <a:r>
              <a:rPr lang="fr-CH" altLang="fr-FR" sz="1800" dirty="0" err="1">
                <a:solidFill>
                  <a:schemeClr val="tx1"/>
                </a:solidFill>
                <a:latin typeface="Helvetica" panose="020B0604020202020204" pitchFamily="34" charset="0"/>
              </a:rPr>
              <a:t>be</a:t>
            </a:r>
            <a:r>
              <a:rPr lang="fr-CH" altLang="fr-FR" sz="1800" dirty="0">
                <a:solidFill>
                  <a:schemeClr val="tx1"/>
                </a:solidFill>
                <a:latin typeface="Helvetica" panose="020B0604020202020204" pitchFamily="34" charset="0"/>
              </a:rPr>
              <a:t> </a:t>
            </a:r>
            <a:r>
              <a:rPr lang="fr-CH" altLang="fr-FR" sz="1800" dirty="0" err="1">
                <a:solidFill>
                  <a:schemeClr val="tx1"/>
                </a:solidFill>
                <a:latin typeface="Helvetica" panose="020B0604020202020204" pitchFamily="34" charset="0"/>
              </a:rPr>
              <a:t>lowered</a:t>
            </a:r>
            <a:r>
              <a:rPr lang="fr-CH" altLang="fr-FR" sz="1800" dirty="0">
                <a:solidFill>
                  <a:schemeClr val="tx1"/>
                </a:solidFill>
                <a:latin typeface="Helvetica" panose="020B0604020202020204" pitchFamily="34" charset="0"/>
              </a:rPr>
              <a:t>/</a:t>
            </a:r>
            <a:r>
              <a:rPr lang="fr-CH" altLang="fr-FR" sz="1800" dirty="0" err="1">
                <a:solidFill>
                  <a:schemeClr val="tx1"/>
                </a:solidFill>
                <a:latin typeface="Helvetica" panose="020B0604020202020204" pitchFamily="34" charset="0"/>
              </a:rPr>
              <a:t>increased</a:t>
            </a:r>
            <a:r>
              <a:rPr lang="fr-CH" altLang="fr-FR" sz="1800" dirty="0">
                <a:solidFill>
                  <a:schemeClr val="tx1"/>
                </a:solidFill>
                <a:latin typeface="Helvetica" panose="020B0604020202020204" pitchFamily="34" charset="0"/>
              </a:rPr>
              <a:t> </a:t>
            </a:r>
            <a:r>
              <a:rPr lang="fr-CH" altLang="fr-FR" sz="1800" dirty="0" err="1">
                <a:solidFill>
                  <a:schemeClr val="tx1"/>
                </a:solidFill>
                <a:latin typeface="Helvetica" panose="020B0604020202020204" pitchFamily="34" charset="0"/>
              </a:rPr>
              <a:t>proportionally</a:t>
            </a:r>
            <a:r>
              <a:rPr lang="fr-CH" altLang="fr-FR" sz="1800" dirty="0">
                <a:solidFill>
                  <a:schemeClr val="tx1"/>
                </a:solidFill>
                <a:latin typeface="Helvetica" panose="020B0604020202020204" pitchFamily="34" charset="0"/>
              </a:rPr>
              <a:t>. </a:t>
            </a:r>
          </a:p>
          <a:p>
            <a:pPr>
              <a:spcAft>
                <a:spcPts val="0"/>
              </a:spcAft>
              <a:buFont typeface="Arial" panose="020B0604020202020204" pitchFamily="34" charset="0"/>
              <a:buChar char="•"/>
            </a:pPr>
            <a:r>
              <a:rPr lang="fr-CH" altLang="fr-FR" sz="1800" dirty="0">
                <a:solidFill>
                  <a:schemeClr val="tx1"/>
                </a:solidFill>
                <a:latin typeface="Helvetica" panose="020B0604020202020204" pitchFamily="34" charset="0"/>
              </a:rPr>
              <a:t>   Final TP grades for </a:t>
            </a:r>
            <a:r>
              <a:rPr lang="fr-CH" altLang="fr-FR" sz="1800" dirty="0" err="1">
                <a:solidFill>
                  <a:schemeClr val="tx1"/>
                </a:solidFill>
                <a:latin typeface="Helvetica" panose="020B0604020202020204" pitchFamily="34" charset="0"/>
              </a:rPr>
              <a:t>each</a:t>
            </a:r>
            <a:r>
              <a:rPr lang="fr-CH" altLang="fr-FR" sz="1800" dirty="0">
                <a:solidFill>
                  <a:schemeClr val="tx1"/>
                </a:solidFill>
                <a:latin typeface="Helvetica" panose="020B0604020202020204" pitchFamily="34" charset="0"/>
              </a:rPr>
              <a:t> </a:t>
            </a:r>
            <a:r>
              <a:rPr lang="fr-CH" altLang="fr-FR" sz="1800" dirty="0" err="1">
                <a:solidFill>
                  <a:schemeClr val="tx1"/>
                </a:solidFill>
                <a:latin typeface="Helvetica" panose="020B0604020202020204" pitchFamily="34" charset="0"/>
              </a:rPr>
              <a:t>student</a:t>
            </a:r>
            <a:r>
              <a:rPr lang="fr-CH" altLang="fr-FR" sz="1800" dirty="0">
                <a:solidFill>
                  <a:schemeClr val="tx1"/>
                </a:solidFill>
                <a:latin typeface="Helvetica" panose="020B0604020202020204" pitchFamily="34" charset="0"/>
              </a:rPr>
              <a:t> </a:t>
            </a:r>
            <a:r>
              <a:rPr lang="fr-CH" altLang="fr-FR" sz="1800" dirty="0" err="1">
                <a:solidFill>
                  <a:schemeClr val="tx1"/>
                </a:solidFill>
                <a:latin typeface="Helvetica" panose="020B0604020202020204" pitchFamily="34" charset="0"/>
              </a:rPr>
              <a:t>will</a:t>
            </a:r>
            <a:r>
              <a:rPr lang="fr-CH" altLang="fr-FR" sz="1800" dirty="0">
                <a:solidFill>
                  <a:schemeClr val="tx1"/>
                </a:solidFill>
                <a:latin typeface="Helvetica" panose="020B0604020202020204" pitchFamily="34" charset="0"/>
              </a:rPr>
              <a:t> </a:t>
            </a:r>
            <a:r>
              <a:rPr lang="fr-CH" altLang="fr-FR" sz="1800" dirty="0" err="1">
                <a:solidFill>
                  <a:schemeClr val="tx1"/>
                </a:solidFill>
                <a:latin typeface="Helvetica" panose="020B0604020202020204" pitchFamily="34" charset="0"/>
              </a:rPr>
              <a:t>be</a:t>
            </a:r>
            <a:r>
              <a:rPr lang="fr-CH" altLang="fr-FR" sz="1800" dirty="0">
                <a:solidFill>
                  <a:schemeClr val="tx1"/>
                </a:solidFill>
                <a:latin typeface="Helvetica" panose="020B0604020202020204" pitchFamily="34" charset="0"/>
              </a:rPr>
              <a:t> </a:t>
            </a:r>
            <a:r>
              <a:rPr lang="fr-CH" altLang="fr-FR" sz="1800" dirty="0" err="1">
                <a:solidFill>
                  <a:schemeClr val="tx1"/>
                </a:solidFill>
                <a:latin typeface="Helvetica" panose="020B0604020202020204" pitchFamily="34" charset="0"/>
              </a:rPr>
              <a:t>capped</a:t>
            </a:r>
            <a:r>
              <a:rPr lang="fr-CH" altLang="fr-FR" sz="1800" dirty="0">
                <a:solidFill>
                  <a:schemeClr val="tx1"/>
                </a:solidFill>
                <a:latin typeface="Helvetica" panose="020B0604020202020204" pitchFamily="34" charset="0"/>
              </a:rPr>
              <a:t> at the maximum grade in </a:t>
            </a:r>
            <a:r>
              <a:rPr lang="fr-CH" altLang="fr-FR" sz="1800">
                <a:solidFill>
                  <a:schemeClr val="tx1"/>
                </a:solidFill>
                <a:latin typeface="Helvetica" panose="020B0604020202020204" pitchFamily="34" charset="0"/>
              </a:rPr>
              <a:t>the TP report</a:t>
            </a:r>
            <a:endParaRPr lang="fr-CH" altLang="fr-FR" sz="1800" dirty="0">
              <a:solidFill>
                <a:schemeClr val="tx1"/>
              </a:solidFill>
              <a:latin typeface="Helvetica" panose="020B0604020202020204" pitchFamily="34" charset="0"/>
            </a:endParaRPr>
          </a:p>
        </p:txBody>
      </p:sp>
      <p:sp>
        <p:nvSpPr>
          <p:cNvPr id="3" name="Rectangle 2">
            <a:extLst>
              <a:ext uri="{FF2B5EF4-FFF2-40B4-BE49-F238E27FC236}">
                <a16:creationId xmlns:a16="http://schemas.microsoft.com/office/drawing/2014/main" id="{93FCF579-78E2-45A9-86F0-4B488084440C}"/>
              </a:ext>
            </a:extLst>
          </p:cNvPr>
          <p:cNvSpPr/>
          <p:nvPr/>
        </p:nvSpPr>
        <p:spPr>
          <a:xfrm>
            <a:off x="109746" y="582403"/>
            <a:ext cx="9687397" cy="1785104"/>
          </a:xfrm>
          <a:prstGeom prst="rect">
            <a:avLst/>
          </a:prstGeom>
        </p:spPr>
        <p:txBody>
          <a:bodyPr wrap="square">
            <a:spAutoFit/>
          </a:bodyPr>
          <a:lstStyle/>
          <a:p>
            <a:pPr marL="342900" indent="-342900">
              <a:spcAft>
                <a:spcPts val="1200"/>
              </a:spcAft>
              <a:buFont typeface="Arial" panose="020B0604020202020204" pitchFamily="34" charset="0"/>
              <a:buChar char="•"/>
            </a:pPr>
            <a:r>
              <a:rPr lang="fr-CH" altLang="fr-FR" sz="1800" dirty="0" err="1">
                <a:solidFill>
                  <a:schemeClr val="tx1"/>
                </a:solidFill>
                <a:latin typeface="Helvetica" panose="020B0604020202020204" pitchFamily="34" charset="0"/>
              </a:rPr>
              <a:t>Each</a:t>
            </a:r>
            <a:r>
              <a:rPr lang="fr-CH" altLang="fr-FR" sz="1800" dirty="0">
                <a:solidFill>
                  <a:schemeClr val="tx1"/>
                </a:solidFill>
                <a:latin typeface="Helvetica" panose="020B0604020202020204" pitchFamily="34" charset="0"/>
              </a:rPr>
              <a:t> TP report </a:t>
            </a:r>
            <a:r>
              <a:rPr lang="fr-CH" altLang="fr-FR" sz="1800" dirty="0" err="1">
                <a:solidFill>
                  <a:schemeClr val="tx1"/>
                </a:solidFill>
                <a:latin typeface="Helvetica" panose="020B0604020202020204" pitchFamily="34" charset="0"/>
              </a:rPr>
              <a:t>will</a:t>
            </a:r>
            <a:r>
              <a:rPr lang="fr-CH" altLang="fr-FR" sz="1800" dirty="0">
                <a:solidFill>
                  <a:schemeClr val="tx1"/>
                </a:solidFill>
                <a:latin typeface="Helvetica" panose="020B0604020202020204" pitchFamily="34" charset="0"/>
              </a:rPr>
              <a:t> </a:t>
            </a:r>
            <a:r>
              <a:rPr lang="fr-CH" altLang="fr-FR" sz="1800" dirty="0" err="1">
                <a:solidFill>
                  <a:schemeClr val="tx1"/>
                </a:solidFill>
                <a:latin typeface="Helvetica" panose="020B0604020202020204" pitchFamily="34" charset="0"/>
              </a:rPr>
              <a:t>be</a:t>
            </a:r>
            <a:r>
              <a:rPr lang="fr-CH" altLang="fr-FR" sz="1800" dirty="0">
                <a:solidFill>
                  <a:schemeClr val="tx1"/>
                </a:solidFill>
                <a:latin typeface="Helvetica" panose="020B0604020202020204" pitchFamily="34" charset="0"/>
              </a:rPr>
              <a:t> </a:t>
            </a:r>
            <a:r>
              <a:rPr lang="fr-CH" altLang="fr-FR" sz="1800" dirty="0" err="1">
                <a:solidFill>
                  <a:schemeClr val="tx1"/>
                </a:solidFill>
                <a:latin typeface="Helvetica" panose="020B0604020202020204" pitchFamily="34" charset="0"/>
              </a:rPr>
              <a:t>assigned</a:t>
            </a:r>
            <a:r>
              <a:rPr lang="fr-CH" altLang="fr-FR" sz="1800" dirty="0">
                <a:solidFill>
                  <a:schemeClr val="tx1"/>
                </a:solidFill>
                <a:latin typeface="Helvetica" panose="020B0604020202020204" pitchFamily="34" charset="0"/>
              </a:rPr>
              <a:t> a grade </a:t>
            </a:r>
            <a:r>
              <a:rPr lang="fr-CH" altLang="fr-FR" sz="1800" dirty="0" err="1">
                <a:solidFill>
                  <a:schemeClr val="tx1"/>
                </a:solidFill>
                <a:latin typeface="Helvetica" panose="020B0604020202020204" pitchFamily="34" charset="0"/>
              </a:rPr>
              <a:t>within</a:t>
            </a:r>
            <a:r>
              <a:rPr lang="fr-CH" altLang="fr-FR" sz="1800" dirty="0">
                <a:solidFill>
                  <a:schemeClr val="tx1"/>
                </a:solidFill>
                <a:latin typeface="Helvetica" panose="020B0604020202020204" pitchFamily="34" charset="0"/>
              </a:rPr>
              <a:t> the 0-6 </a:t>
            </a:r>
            <a:r>
              <a:rPr lang="fr-CH" altLang="fr-FR" sz="1800" dirty="0" err="1">
                <a:solidFill>
                  <a:schemeClr val="tx1"/>
                </a:solidFill>
                <a:latin typeface="Helvetica" panose="020B0604020202020204" pitchFamily="34" charset="0"/>
              </a:rPr>
              <a:t>scale</a:t>
            </a:r>
            <a:r>
              <a:rPr lang="fr-CH" altLang="fr-FR" sz="1800" dirty="0">
                <a:solidFill>
                  <a:schemeClr val="tx1"/>
                </a:solidFill>
                <a:latin typeface="Helvetica" panose="020B0604020202020204" pitchFamily="34" charset="0"/>
              </a:rPr>
              <a:t>, in 0.25 </a:t>
            </a:r>
            <a:r>
              <a:rPr lang="fr-CH" altLang="fr-FR" sz="1800" dirty="0" err="1">
                <a:solidFill>
                  <a:schemeClr val="tx1"/>
                </a:solidFill>
                <a:latin typeface="Helvetica" panose="020B0604020202020204" pitchFamily="34" charset="0"/>
              </a:rPr>
              <a:t>intervals</a:t>
            </a:r>
            <a:endParaRPr lang="fr-CH" altLang="fr-FR" sz="1800" dirty="0">
              <a:solidFill>
                <a:schemeClr val="tx1"/>
              </a:solidFill>
              <a:latin typeface="Helvetica" panose="020B0604020202020204" pitchFamily="34" charset="0"/>
            </a:endParaRPr>
          </a:p>
          <a:p>
            <a:pPr marL="342900" indent="-342900">
              <a:spcAft>
                <a:spcPts val="1200"/>
              </a:spcAft>
              <a:buFont typeface="Arial" panose="020B0604020202020204" pitchFamily="34" charset="0"/>
              <a:buChar char="•"/>
            </a:pPr>
            <a:r>
              <a:rPr lang="fr-CH" altLang="fr-FR" sz="1800" dirty="0" err="1">
                <a:solidFill>
                  <a:schemeClr val="tx1"/>
                </a:solidFill>
                <a:latin typeface="Helvetica" panose="020B0604020202020204" pitchFamily="34" charset="0"/>
              </a:rPr>
              <a:t>Each</a:t>
            </a:r>
            <a:r>
              <a:rPr lang="fr-CH" altLang="fr-FR" sz="1800" dirty="0">
                <a:solidFill>
                  <a:schemeClr val="tx1"/>
                </a:solidFill>
                <a:latin typeface="Helvetica" panose="020B0604020202020204" pitchFamily="34" charset="0"/>
              </a:rPr>
              <a:t> TP report front page must </a:t>
            </a:r>
            <a:r>
              <a:rPr lang="fr-CH" altLang="fr-FR" sz="1800" dirty="0" err="1">
                <a:solidFill>
                  <a:schemeClr val="tx1"/>
                </a:solidFill>
                <a:latin typeface="Helvetica" panose="020B0604020202020204" pitchFamily="34" charset="0"/>
              </a:rPr>
              <a:t>contain</a:t>
            </a:r>
            <a:r>
              <a:rPr lang="fr-CH" altLang="fr-FR" sz="1800" dirty="0">
                <a:solidFill>
                  <a:schemeClr val="tx1"/>
                </a:solidFill>
                <a:latin typeface="Helvetica" panose="020B0604020202020204" pitchFamily="34" charset="0"/>
              </a:rPr>
              <a:t>: </a:t>
            </a:r>
            <a:r>
              <a:rPr lang="fr-CH" altLang="fr-FR" sz="1800" b="1" dirty="0" err="1">
                <a:solidFill>
                  <a:schemeClr val="tx1"/>
                </a:solidFill>
                <a:latin typeface="Helvetica" panose="020B0604020202020204" pitchFamily="34" charset="0"/>
              </a:rPr>
              <a:t>name</a:t>
            </a:r>
            <a:r>
              <a:rPr lang="fr-CH" altLang="fr-FR" sz="1800" b="1" dirty="0">
                <a:solidFill>
                  <a:schemeClr val="tx1"/>
                </a:solidFill>
                <a:latin typeface="Helvetica" panose="020B0604020202020204" pitchFamily="34" charset="0"/>
              </a:rPr>
              <a:t>, signature AND contribution%</a:t>
            </a:r>
            <a:r>
              <a:rPr lang="fr-CH" altLang="fr-FR" sz="1800" dirty="0">
                <a:solidFill>
                  <a:schemeClr val="tx1"/>
                </a:solidFill>
                <a:latin typeface="Helvetica" panose="020B0604020202020204" pitchFamily="34" charset="0"/>
              </a:rPr>
              <a:t> of </a:t>
            </a:r>
            <a:r>
              <a:rPr lang="fr-CH" altLang="fr-FR" sz="1800" dirty="0" err="1">
                <a:solidFill>
                  <a:schemeClr val="tx1"/>
                </a:solidFill>
                <a:latin typeface="Helvetica" panose="020B0604020202020204" pitchFamily="34" charset="0"/>
              </a:rPr>
              <a:t>each</a:t>
            </a:r>
            <a:r>
              <a:rPr lang="fr-CH" altLang="fr-FR" sz="1800" dirty="0">
                <a:solidFill>
                  <a:schemeClr val="tx1"/>
                </a:solidFill>
                <a:latin typeface="Helvetica" panose="020B0604020202020204" pitchFamily="34" charset="0"/>
              </a:rPr>
              <a:t> group </a:t>
            </a:r>
            <a:r>
              <a:rPr lang="fr-CH" altLang="fr-FR" sz="1800" dirty="0" err="1">
                <a:solidFill>
                  <a:schemeClr val="tx1"/>
                </a:solidFill>
                <a:latin typeface="Helvetica" panose="020B0604020202020204" pitchFamily="34" charset="0"/>
              </a:rPr>
              <a:t>member</a:t>
            </a:r>
            <a:r>
              <a:rPr lang="fr-CH" altLang="fr-FR" sz="1800" dirty="0">
                <a:solidFill>
                  <a:schemeClr val="tx1"/>
                </a:solidFill>
                <a:latin typeface="Helvetica" panose="020B0604020202020204" pitchFamily="34" charset="0"/>
              </a:rPr>
              <a:t>.</a:t>
            </a:r>
          </a:p>
          <a:p>
            <a:pPr marL="342900" indent="-342900">
              <a:spcAft>
                <a:spcPts val="1200"/>
              </a:spcAft>
              <a:buFont typeface="Arial" panose="020B0604020202020204" pitchFamily="34" charset="0"/>
              <a:buChar char="•"/>
            </a:pPr>
            <a:r>
              <a:rPr lang="fr-CH" altLang="fr-FR" sz="1800" dirty="0" err="1">
                <a:solidFill>
                  <a:schemeClr val="tx1"/>
                </a:solidFill>
                <a:latin typeface="Helvetica" panose="020B0604020202020204" pitchFamily="34" charset="0"/>
              </a:rPr>
              <a:t>Students</a:t>
            </a:r>
            <a:r>
              <a:rPr lang="fr-CH" altLang="fr-FR" sz="1800" dirty="0">
                <a:solidFill>
                  <a:schemeClr val="tx1"/>
                </a:solidFill>
                <a:latin typeface="Helvetica" panose="020B0604020202020204" pitchFamily="34" charset="0"/>
              </a:rPr>
              <a:t> are </a:t>
            </a:r>
            <a:r>
              <a:rPr lang="fr-CH" altLang="fr-FR" sz="1800" dirty="0" err="1">
                <a:solidFill>
                  <a:schemeClr val="tx1"/>
                </a:solidFill>
                <a:latin typeface="Helvetica" panose="020B0604020202020204" pitchFamily="34" charset="0"/>
              </a:rPr>
              <a:t>expected</a:t>
            </a:r>
            <a:r>
              <a:rPr lang="fr-CH" altLang="fr-FR" sz="1800" dirty="0">
                <a:solidFill>
                  <a:schemeClr val="tx1"/>
                </a:solidFill>
                <a:latin typeface="Helvetica" panose="020B0604020202020204" pitchFamily="34" charset="0"/>
              </a:rPr>
              <a:t> to </a:t>
            </a:r>
            <a:r>
              <a:rPr lang="fr-CH" altLang="fr-FR" sz="1800" dirty="0" err="1">
                <a:solidFill>
                  <a:schemeClr val="tx1"/>
                </a:solidFill>
                <a:latin typeface="Helvetica" panose="020B0604020202020204" pitchFamily="34" charset="0"/>
              </a:rPr>
              <a:t>contribute</a:t>
            </a:r>
            <a:r>
              <a:rPr lang="fr-CH" altLang="fr-FR" sz="1800" dirty="0">
                <a:solidFill>
                  <a:schemeClr val="tx1"/>
                </a:solidFill>
                <a:latin typeface="Helvetica" panose="020B0604020202020204" pitchFamily="34" charset="0"/>
              </a:rPr>
              <a:t> </a:t>
            </a:r>
            <a:r>
              <a:rPr lang="fr-CH" altLang="fr-FR" sz="1800" dirty="0" err="1">
                <a:solidFill>
                  <a:schemeClr val="tx1"/>
                </a:solidFill>
                <a:latin typeface="Helvetica" panose="020B0604020202020204" pitchFamily="34" charset="0"/>
              </a:rPr>
              <a:t>equally</a:t>
            </a:r>
            <a:r>
              <a:rPr lang="fr-CH" altLang="fr-FR" sz="1800" dirty="0">
                <a:solidFill>
                  <a:schemeClr val="tx1"/>
                </a:solidFill>
                <a:latin typeface="Helvetica" panose="020B0604020202020204" pitchFamily="34" charset="0"/>
              </a:rPr>
              <a:t> to the report </a:t>
            </a:r>
            <a:r>
              <a:rPr lang="fr-CH" altLang="fr-FR" sz="1800" dirty="0" err="1">
                <a:solidFill>
                  <a:schemeClr val="tx1"/>
                </a:solidFill>
                <a:latin typeface="Helvetica" panose="020B0604020202020204" pitchFamily="34" charset="0"/>
              </a:rPr>
              <a:t>writing</a:t>
            </a:r>
            <a:r>
              <a:rPr lang="fr-CH" altLang="fr-FR" sz="1800" dirty="0">
                <a:solidFill>
                  <a:schemeClr val="tx1"/>
                </a:solidFill>
                <a:latin typeface="Helvetica" panose="020B0604020202020204" pitchFamily="34" charset="0"/>
              </a:rPr>
              <a:t> (i.e. 20% contribution per </a:t>
            </a:r>
            <a:r>
              <a:rPr lang="fr-CH" altLang="fr-FR" sz="1800" dirty="0" err="1">
                <a:solidFill>
                  <a:schemeClr val="tx1"/>
                </a:solidFill>
                <a:latin typeface="Helvetica" panose="020B0604020202020204" pitchFamily="34" charset="0"/>
              </a:rPr>
              <a:t>student</a:t>
            </a:r>
            <a:r>
              <a:rPr lang="fr-CH" altLang="fr-FR" sz="1800" dirty="0">
                <a:solidFill>
                  <a:schemeClr val="tx1"/>
                </a:solidFill>
                <a:latin typeface="Helvetica" panose="020B0604020202020204" pitchFamily="34" charset="0"/>
              </a:rPr>
              <a:t> for a group of 5 </a:t>
            </a:r>
            <a:r>
              <a:rPr lang="fr-CH" altLang="fr-FR" sz="1800" dirty="0" err="1">
                <a:solidFill>
                  <a:schemeClr val="tx1"/>
                </a:solidFill>
                <a:latin typeface="Helvetica" panose="020B0604020202020204" pitchFamily="34" charset="0"/>
              </a:rPr>
              <a:t>students</a:t>
            </a:r>
            <a:r>
              <a:rPr lang="fr-CH" altLang="fr-FR" sz="1800" dirty="0">
                <a:solidFill>
                  <a:schemeClr val="tx1"/>
                </a:solidFill>
                <a:latin typeface="Helvetica" panose="020B0604020202020204" pitchFamily="34" charset="0"/>
              </a:rPr>
              <a:t>)</a:t>
            </a:r>
          </a:p>
        </p:txBody>
      </p:sp>
    </p:spTree>
    <p:extLst>
      <p:ext uri="{BB962C8B-B14F-4D97-AF65-F5344CB8AC3E}">
        <p14:creationId xmlns:p14="http://schemas.microsoft.com/office/powerpoint/2010/main" val="36995974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subTitle" idx="1"/>
          </p:nvPr>
        </p:nvSpPr>
        <p:spPr>
          <a:xfrm>
            <a:off x="381000" y="244475"/>
            <a:ext cx="9296400" cy="746125"/>
          </a:xfrm>
          <a:noFill/>
        </p:spPr>
        <p:txBody>
          <a:bodyPr>
            <a:normAutofit/>
          </a:bodyPr>
          <a:lstStyle/>
          <a:p>
            <a:r>
              <a:rPr lang="fr-CH" altLang="fr-FR" sz="2400" b="1" dirty="0">
                <a:solidFill>
                  <a:srgbClr val="FF0000"/>
                </a:solidFill>
                <a:latin typeface="Helvetica" panose="020B0604020202020204" pitchFamily="34" charset="0"/>
              </a:rPr>
              <a:t>How </a:t>
            </a:r>
            <a:r>
              <a:rPr lang="fr-CH" altLang="fr-FR" sz="2400" b="1" dirty="0" err="1">
                <a:solidFill>
                  <a:srgbClr val="FF0000"/>
                </a:solidFill>
                <a:latin typeface="Helvetica" panose="020B0604020202020204" pitchFamily="34" charset="0"/>
              </a:rPr>
              <a:t>will</a:t>
            </a:r>
            <a:r>
              <a:rPr lang="fr-CH" altLang="fr-FR" sz="2400" b="1" dirty="0">
                <a:solidFill>
                  <a:srgbClr val="FF0000"/>
                </a:solidFill>
                <a:latin typeface="Helvetica" panose="020B0604020202020204" pitchFamily="34" charset="0"/>
              </a:rPr>
              <a:t> </a:t>
            </a:r>
            <a:r>
              <a:rPr lang="fr-CH" altLang="fr-FR" sz="2400" b="1" dirty="0" err="1">
                <a:solidFill>
                  <a:srgbClr val="FF0000"/>
                </a:solidFill>
                <a:latin typeface="Helvetica" panose="020B0604020202020204" pitchFamily="34" charset="0"/>
              </a:rPr>
              <a:t>you</a:t>
            </a:r>
            <a:r>
              <a:rPr lang="fr-CH" altLang="fr-FR" sz="2400" b="1" dirty="0">
                <a:solidFill>
                  <a:srgbClr val="FF0000"/>
                </a:solidFill>
                <a:latin typeface="Helvetica" panose="020B0604020202020204" pitchFamily="34" charset="0"/>
              </a:rPr>
              <a:t> </a:t>
            </a:r>
            <a:r>
              <a:rPr lang="fr-CH" altLang="fr-FR" sz="2400" b="1" dirty="0" err="1">
                <a:solidFill>
                  <a:srgbClr val="FF0000"/>
                </a:solidFill>
                <a:latin typeface="Helvetica" panose="020B0604020202020204" pitchFamily="34" charset="0"/>
              </a:rPr>
              <a:t>be</a:t>
            </a:r>
            <a:r>
              <a:rPr lang="fr-CH" altLang="fr-FR" sz="2400" b="1" dirty="0">
                <a:solidFill>
                  <a:srgbClr val="FF0000"/>
                </a:solidFill>
                <a:latin typeface="Helvetica" panose="020B0604020202020204" pitchFamily="34" charset="0"/>
              </a:rPr>
              <a:t> </a:t>
            </a:r>
            <a:r>
              <a:rPr lang="fr-CH" altLang="fr-FR" sz="2400" b="1" dirty="0" err="1">
                <a:solidFill>
                  <a:srgbClr val="FF0000"/>
                </a:solidFill>
                <a:latin typeface="Helvetica" panose="020B0604020202020204" pitchFamily="34" charset="0"/>
              </a:rPr>
              <a:t>evaluated</a:t>
            </a:r>
            <a:r>
              <a:rPr lang="fr-CH" altLang="fr-FR" sz="2400" b="1" dirty="0">
                <a:solidFill>
                  <a:srgbClr val="FF0000"/>
                </a:solidFill>
                <a:latin typeface="Helvetica" panose="020B0604020202020204" pitchFamily="34" charset="0"/>
              </a:rPr>
              <a:t>? (ii)</a:t>
            </a:r>
            <a:endParaRPr lang="fr-CH" altLang="fr-FR" sz="4400" b="1" dirty="0">
              <a:solidFill>
                <a:srgbClr val="FF0000"/>
              </a:solidFill>
              <a:latin typeface="Helvetica" panose="020B0604020202020204" pitchFamily="34" charset="0"/>
            </a:endParaRPr>
          </a:p>
        </p:txBody>
      </p:sp>
      <p:sp>
        <p:nvSpPr>
          <p:cNvPr id="12290" name="Text Box 4"/>
          <p:cNvSpPr txBox="1">
            <a:spLocks noChangeArrowheads="1"/>
          </p:cNvSpPr>
          <p:nvPr/>
        </p:nvSpPr>
        <p:spPr bwMode="auto">
          <a:xfrm>
            <a:off x="0" y="1148341"/>
            <a:ext cx="47879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66700" indent="-266700">
              <a:defRPr sz="2800">
                <a:solidFill>
                  <a:srgbClr val="FDEC00"/>
                </a:solidFill>
                <a:latin typeface="Geneva" pitchFamily="-84" charset="0"/>
                <a:ea typeface="MS PGothic" panose="020B0600070205080204" pitchFamily="34" charset="-128"/>
              </a:defRPr>
            </a:lvl1pPr>
            <a:lvl2pPr marL="723900" indent="-266700">
              <a:defRPr sz="2800">
                <a:solidFill>
                  <a:srgbClr val="FDEC00"/>
                </a:solidFill>
                <a:latin typeface="Geneva" pitchFamily="-84" charset="0"/>
                <a:ea typeface="MS PGothic" panose="020B0600070205080204" pitchFamily="34" charset="-128"/>
              </a:defRPr>
            </a:lvl2pPr>
            <a:lvl3pPr marL="1143000" indent="-228600">
              <a:defRPr sz="2800">
                <a:solidFill>
                  <a:srgbClr val="FDEC00"/>
                </a:solidFill>
                <a:latin typeface="Geneva" pitchFamily="-84" charset="0"/>
                <a:ea typeface="MS PGothic" panose="020B0600070205080204" pitchFamily="34" charset="-128"/>
              </a:defRPr>
            </a:lvl3pPr>
            <a:lvl4pPr marL="1600200" indent="-228600">
              <a:defRPr sz="2800">
                <a:solidFill>
                  <a:srgbClr val="FDEC00"/>
                </a:solidFill>
                <a:latin typeface="Geneva" pitchFamily="-84" charset="0"/>
                <a:ea typeface="MS PGothic" panose="020B0600070205080204" pitchFamily="34" charset="-128"/>
              </a:defRPr>
            </a:lvl4pPr>
            <a:lvl5pPr marL="2057400" indent="-228600">
              <a:defRPr sz="2800">
                <a:solidFill>
                  <a:srgbClr val="FDEC00"/>
                </a:solidFill>
                <a:latin typeface="Geneva" pitchFamily="-84" charset="0"/>
                <a:ea typeface="MS PGothic" panose="020B0600070205080204" pitchFamily="34" charset="-128"/>
              </a:defRPr>
            </a:lvl5pPr>
            <a:lvl6pPr marL="25146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6pPr>
            <a:lvl7pPr marL="29718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7pPr>
            <a:lvl8pPr marL="34290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8pPr>
            <a:lvl9pPr marL="38862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9pPr>
          </a:lstStyle>
          <a:p>
            <a:pPr>
              <a:spcAft>
                <a:spcPts val="2400"/>
              </a:spcAft>
              <a:buFont typeface="Arial" panose="020B0604020202020204" pitchFamily="34" charset="0"/>
              <a:buChar char="•"/>
            </a:pPr>
            <a:r>
              <a:rPr lang="fr-CH" altLang="fr-FR" sz="2200" dirty="0">
                <a:solidFill>
                  <a:schemeClr val="tx1"/>
                </a:solidFill>
                <a:latin typeface="Helvetica" panose="020B0604020202020204" pitchFamily="34" charset="0"/>
              </a:rPr>
              <a:t>TP grade (6/6) </a:t>
            </a:r>
            <a:r>
              <a:rPr lang="fr-CH" altLang="fr-FR" sz="2200" dirty="0" err="1">
                <a:solidFill>
                  <a:schemeClr val="tx1"/>
                </a:solidFill>
                <a:latin typeface="Helvetica" panose="020B0604020202020204" pitchFamily="34" charset="0"/>
              </a:rPr>
              <a:t>will</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consist</a:t>
            </a:r>
            <a:r>
              <a:rPr lang="fr-CH" altLang="fr-FR" sz="2200" dirty="0">
                <a:solidFill>
                  <a:schemeClr val="tx1"/>
                </a:solidFill>
                <a:latin typeface="Helvetica" panose="020B0604020202020204" pitchFamily="34" charset="0"/>
              </a:rPr>
              <a:t> of:</a:t>
            </a:r>
          </a:p>
        </p:txBody>
      </p:sp>
      <p:sp>
        <p:nvSpPr>
          <p:cNvPr id="5" name="Rectangle 4">
            <a:extLst>
              <a:ext uri="{FF2B5EF4-FFF2-40B4-BE49-F238E27FC236}">
                <a16:creationId xmlns:a16="http://schemas.microsoft.com/office/drawing/2014/main" id="{D5CBD7CA-6605-4B46-9C2B-C0AAB09EBC31}"/>
              </a:ext>
            </a:extLst>
          </p:cNvPr>
          <p:cNvSpPr/>
          <p:nvPr/>
        </p:nvSpPr>
        <p:spPr>
          <a:xfrm>
            <a:off x="66419" y="4669907"/>
            <a:ext cx="9553267" cy="1785104"/>
          </a:xfrm>
          <a:prstGeom prst="rect">
            <a:avLst/>
          </a:prstGeom>
        </p:spPr>
        <p:txBody>
          <a:bodyPr wrap="square">
            <a:spAutoFit/>
          </a:bodyPr>
          <a:lstStyle/>
          <a:p>
            <a:pPr>
              <a:spcAft>
                <a:spcPts val="0"/>
              </a:spcAft>
              <a:buFont typeface="Arial" panose="020B0604020202020204" pitchFamily="34" charset="0"/>
              <a:buChar char="•"/>
            </a:pPr>
            <a:r>
              <a:rPr lang="fr-CH" altLang="fr-FR" sz="2200" dirty="0">
                <a:solidFill>
                  <a:schemeClr val="tx1"/>
                </a:solidFill>
                <a:latin typeface="Helvetica" panose="020B0604020202020204" pitchFamily="34" charset="0"/>
              </a:rPr>
              <a:t>  TP reports </a:t>
            </a:r>
            <a:r>
              <a:rPr lang="fr-CH" altLang="fr-FR" sz="2200" dirty="0" err="1">
                <a:solidFill>
                  <a:schemeClr val="tx1"/>
                </a:solidFill>
                <a:latin typeface="Helvetica" panose="020B0604020202020204" pitchFamily="34" charset="0"/>
              </a:rPr>
              <a:t>will</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be</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corrected</a:t>
            </a:r>
            <a:r>
              <a:rPr lang="fr-CH" altLang="fr-FR" sz="2200" dirty="0">
                <a:solidFill>
                  <a:schemeClr val="tx1"/>
                </a:solidFill>
                <a:latin typeface="Helvetica" panose="020B0604020202020204" pitchFamily="34" charset="0"/>
              </a:rPr>
              <a:t> and </a:t>
            </a:r>
            <a:r>
              <a:rPr lang="fr-CH" altLang="fr-FR" sz="2200" dirty="0" err="1">
                <a:solidFill>
                  <a:schemeClr val="tx1"/>
                </a:solidFill>
                <a:latin typeface="Helvetica" panose="020B0604020202020204" pitchFamily="34" charset="0"/>
              </a:rPr>
              <a:t>graded</a:t>
            </a:r>
            <a:r>
              <a:rPr lang="fr-CH" altLang="fr-FR" sz="2200" dirty="0">
                <a:solidFill>
                  <a:schemeClr val="tx1"/>
                </a:solidFill>
                <a:latin typeface="Helvetica" panose="020B0604020202020204" pitchFamily="34" charset="0"/>
              </a:rPr>
              <a:t> by the </a:t>
            </a:r>
            <a:r>
              <a:rPr lang="fr-CH" altLang="fr-FR" sz="2200" dirty="0" err="1">
                <a:solidFill>
                  <a:schemeClr val="tx1"/>
                </a:solidFill>
                <a:latin typeface="Helvetica" panose="020B0604020202020204" pitchFamily="34" charset="0"/>
              </a:rPr>
              <a:t>corresponding</a:t>
            </a:r>
            <a:r>
              <a:rPr lang="fr-CH" altLang="fr-FR" sz="2200" dirty="0">
                <a:solidFill>
                  <a:schemeClr val="tx1"/>
                </a:solidFill>
                <a:latin typeface="Helvetica" panose="020B0604020202020204" pitchFamily="34" charset="0"/>
              </a:rPr>
              <a:t> TA</a:t>
            </a:r>
          </a:p>
          <a:p>
            <a:pPr>
              <a:spcAft>
                <a:spcPts val="0"/>
              </a:spcAft>
              <a:buFont typeface="Arial" panose="020B0604020202020204" pitchFamily="34" charset="0"/>
              <a:buChar char="•"/>
            </a:pPr>
            <a:endParaRPr lang="fr-CH" altLang="fr-FR" sz="2200" dirty="0">
              <a:solidFill>
                <a:schemeClr val="tx1"/>
              </a:solidFill>
              <a:latin typeface="Helvetica" panose="020B0604020202020204" pitchFamily="34" charset="0"/>
            </a:endParaRPr>
          </a:p>
          <a:p>
            <a:pPr>
              <a:spcAft>
                <a:spcPts val="0"/>
              </a:spcAft>
              <a:buFont typeface="Arial" panose="020B0604020202020204" pitchFamily="34" charset="0"/>
              <a:buChar char="•"/>
            </a:pP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Only</a:t>
            </a:r>
            <a:r>
              <a:rPr lang="fr-CH" altLang="fr-FR" sz="2200" dirty="0">
                <a:solidFill>
                  <a:schemeClr val="tx1"/>
                </a:solidFill>
                <a:latin typeface="Helvetica" panose="020B0604020202020204" pitchFamily="34" charset="0"/>
              </a:rPr>
              <a:t> a </a:t>
            </a:r>
            <a:r>
              <a:rPr lang="fr-CH" altLang="fr-FR" sz="2200" dirty="0" err="1">
                <a:solidFill>
                  <a:schemeClr val="tx1"/>
                </a:solidFill>
                <a:latin typeface="Helvetica" panose="020B0604020202020204" pitchFamily="34" charset="0"/>
              </a:rPr>
              <a:t>written</a:t>
            </a:r>
            <a:r>
              <a:rPr lang="fr-CH" altLang="fr-FR" sz="2200" dirty="0">
                <a:solidFill>
                  <a:schemeClr val="tx1"/>
                </a:solidFill>
                <a:latin typeface="Helvetica" panose="020B0604020202020204" pitchFamily="34" charset="0"/>
              </a:rPr>
              <a:t> feedback </a:t>
            </a:r>
            <a:r>
              <a:rPr lang="fr-CH" altLang="fr-FR" sz="2200" dirty="0" err="1">
                <a:solidFill>
                  <a:schemeClr val="tx1"/>
                </a:solidFill>
                <a:latin typeface="Helvetica" panose="020B0604020202020204" pitchFamily="34" charset="0"/>
              </a:rPr>
              <a:t>will</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be</a:t>
            </a:r>
            <a:r>
              <a:rPr lang="fr-CH" altLang="fr-FR" sz="2200" dirty="0">
                <a:solidFill>
                  <a:schemeClr val="tx1"/>
                </a:solidFill>
                <a:latin typeface="Helvetica" panose="020B0604020202020204" pitchFamily="34" charset="0"/>
              </a:rPr>
              <a:t> sent to </a:t>
            </a:r>
            <a:r>
              <a:rPr lang="fr-CH" altLang="fr-FR" sz="2200" dirty="0" err="1">
                <a:solidFill>
                  <a:schemeClr val="tx1"/>
                </a:solidFill>
                <a:latin typeface="Helvetica" panose="020B0604020202020204" pitchFamily="34" charset="0"/>
              </a:rPr>
              <a:t>students</a:t>
            </a:r>
            <a:r>
              <a:rPr lang="fr-CH" altLang="fr-FR" sz="2200" dirty="0">
                <a:solidFill>
                  <a:schemeClr val="tx1"/>
                </a:solidFill>
                <a:latin typeface="Helvetica" panose="020B0604020202020204" pitchFamily="34" charset="0"/>
              </a:rPr>
              <a:t> (but </a:t>
            </a:r>
            <a:r>
              <a:rPr lang="fr-CH" altLang="fr-FR" sz="2200" b="1" dirty="0">
                <a:solidFill>
                  <a:schemeClr val="tx1"/>
                </a:solidFill>
                <a:latin typeface="Helvetica" panose="020B0604020202020204" pitchFamily="34" charset="0"/>
              </a:rPr>
              <a:t>NOT</a:t>
            </a:r>
            <a:r>
              <a:rPr lang="fr-CH" altLang="fr-FR" sz="2200" dirty="0">
                <a:solidFill>
                  <a:schemeClr val="tx1"/>
                </a:solidFill>
                <a:latin typeface="Helvetica" panose="020B0604020202020204" pitchFamily="34" charset="0"/>
              </a:rPr>
              <a:t> the grade, as per </a:t>
            </a:r>
            <a:r>
              <a:rPr lang="en-US" altLang="fr-FR" sz="2200" dirty="0">
                <a:solidFill>
                  <a:schemeClr val="tx1"/>
                </a:solidFill>
                <a:latin typeface="Helvetica" panose="020B0604020202020204" pitchFamily="34" charset="0"/>
              </a:rPr>
              <a:t>article 19 of the EPFL Ordinance on study evaluation (Lex 2.6.0.1) </a:t>
            </a:r>
            <a:r>
              <a:rPr lang="fr-CH" altLang="fr-FR" sz="2200" dirty="0">
                <a:solidFill>
                  <a:schemeClr val="tx1"/>
                </a:solidFill>
                <a:latin typeface="Helvetica" panose="020B0604020202020204" pitchFamily="34" charset="0"/>
              </a:rPr>
              <a:t>EPFL) </a:t>
            </a:r>
            <a:r>
              <a:rPr lang="fr-CH" altLang="fr-FR" sz="2200" dirty="0" err="1">
                <a:solidFill>
                  <a:schemeClr val="tx1"/>
                </a:solidFill>
                <a:latin typeface="Helvetica" panose="020B0604020202020204" pitchFamily="34" charset="0"/>
              </a:rPr>
              <a:t>before</a:t>
            </a:r>
            <a:r>
              <a:rPr lang="fr-CH" altLang="fr-FR" sz="2200" dirty="0">
                <a:solidFill>
                  <a:schemeClr val="tx1"/>
                </a:solidFill>
                <a:latin typeface="Helvetica" panose="020B0604020202020204" pitchFamily="34" charset="0"/>
              </a:rPr>
              <a:t> the </a:t>
            </a:r>
            <a:r>
              <a:rPr lang="fr-CH" altLang="fr-FR" sz="2200" dirty="0" err="1">
                <a:solidFill>
                  <a:schemeClr val="tx1"/>
                </a:solidFill>
                <a:latin typeface="Helvetica" panose="020B0604020202020204" pitchFamily="34" charset="0"/>
              </a:rPr>
              <a:t>following</a:t>
            </a:r>
            <a:r>
              <a:rPr lang="fr-CH" altLang="fr-FR" sz="2200" dirty="0">
                <a:solidFill>
                  <a:schemeClr val="tx1"/>
                </a:solidFill>
                <a:latin typeface="Helvetica" panose="020B0604020202020204" pitchFamily="34" charset="0"/>
              </a:rPr>
              <a:t> TP report </a:t>
            </a:r>
            <a:r>
              <a:rPr lang="fr-CH" altLang="fr-FR" sz="2200" dirty="0" err="1">
                <a:solidFill>
                  <a:schemeClr val="tx1"/>
                </a:solidFill>
                <a:latin typeface="Helvetica" panose="020B0604020202020204" pitchFamily="34" charset="0"/>
              </a:rPr>
              <a:t>is</a:t>
            </a:r>
            <a:r>
              <a:rPr lang="fr-CH" altLang="fr-FR" sz="2200" dirty="0">
                <a:solidFill>
                  <a:schemeClr val="tx1"/>
                </a:solidFill>
                <a:latin typeface="Helvetica" panose="020B0604020202020204" pitchFamily="34" charset="0"/>
              </a:rPr>
              <a:t> due.</a:t>
            </a:r>
          </a:p>
        </p:txBody>
      </p:sp>
      <p:pic>
        <p:nvPicPr>
          <p:cNvPr id="10" name="Picture 9">
            <a:extLst>
              <a:ext uri="{FF2B5EF4-FFF2-40B4-BE49-F238E27FC236}">
                <a16:creationId xmlns:a16="http://schemas.microsoft.com/office/drawing/2014/main" id="{9F4281E4-F688-45E7-8F83-9B781F04E84A}"/>
              </a:ext>
            </a:extLst>
          </p:cNvPr>
          <p:cNvPicPr>
            <a:picLocks noChangeAspect="1"/>
          </p:cNvPicPr>
          <p:nvPr/>
        </p:nvPicPr>
        <p:blipFill rotWithShape="1">
          <a:blip r:embed="rId3"/>
          <a:srcRect t="59551"/>
          <a:stretch/>
        </p:blipFill>
        <p:spPr>
          <a:xfrm>
            <a:off x="5116096" y="1164004"/>
            <a:ext cx="4753992" cy="3100201"/>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5E4A43A0-40B1-481A-B400-9FAC135AA6E1}"/>
              </a:ext>
            </a:extLst>
          </p:cNvPr>
          <p:cNvCxnSpPr/>
          <p:nvPr/>
        </p:nvCxnSpPr>
        <p:spPr>
          <a:xfrm>
            <a:off x="4848498" y="2444115"/>
            <a:ext cx="313509"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B4C12C2-96F0-4E06-80F1-24645CE12789}"/>
              </a:ext>
            </a:extLst>
          </p:cNvPr>
          <p:cNvCxnSpPr/>
          <p:nvPr/>
        </p:nvCxnSpPr>
        <p:spPr>
          <a:xfrm>
            <a:off x="4848498" y="2692309"/>
            <a:ext cx="313509"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25C5A64-DD3E-430A-B680-8C6C0F1CE1A9}"/>
              </a:ext>
            </a:extLst>
          </p:cNvPr>
          <p:cNvCxnSpPr/>
          <p:nvPr/>
        </p:nvCxnSpPr>
        <p:spPr>
          <a:xfrm>
            <a:off x="4848498" y="2936150"/>
            <a:ext cx="313509"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18F116B-2420-420E-BE0A-7BDF06C6D969}"/>
              </a:ext>
            </a:extLst>
          </p:cNvPr>
          <p:cNvCxnSpPr/>
          <p:nvPr/>
        </p:nvCxnSpPr>
        <p:spPr>
          <a:xfrm>
            <a:off x="4848498" y="3193051"/>
            <a:ext cx="313509"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3B33534-7081-4E4B-9B20-49EF528CC209}"/>
              </a:ext>
            </a:extLst>
          </p:cNvPr>
          <p:cNvCxnSpPr/>
          <p:nvPr/>
        </p:nvCxnSpPr>
        <p:spPr>
          <a:xfrm>
            <a:off x="4848498" y="3432536"/>
            <a:ext cx="313509"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 Box 4">
            <a:extLst>
              <a:ext uri="{FF2B5EF4-FFF2-40B4-BE49-F238E27FC236}">
                <a16:creationId xmlns:a16="http://schemas.microsoft.com/office/drawing/2014/main" id="{C2C77561-4346-4104-A390-EA21F7057BB6}"/>
              </a:ext>
            </a:extLst>
          </p:cNvPr>
          <p:cNvSpPr txBox="1">
            <a:spLocks noChangeArrowheads="1"/>
          </p:cNvSpPr>
          <p:nvPr/>
        </p:nvSpPr>
        <p:spPr bwMode="auto">
          <a:xfrm>
            <a:off x="701764" y="1674301"/>
            <a:ext cx="4787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66700" indent="-266700">
              <a:defRPr sz="2800">
                <a:solidFill>
                  <a:srgbClr val="FDEC00"/>
                </a:solidFill>
                <a:latin typeface="Geneva" pitchFamily="-84" charset="0"/>
                <a:ea typeface="MS PGothic" panose="020B0600070205080204" pitchFamily="34" charset="-128"/>
              </a:defRPr>
            </a:lvl1pPr>
            <a:lvl2pPr marL="723900" indent="-266700">
              <a:defRPr sz="2800">
                <a:solidFill>
                  <a:srgbClr val="FDEC00"/>
                </a:solidFill>
                <a:latin typeface="Geneva" pitchFamily="-84" charset="0"/>
                <a:ea typeface="MS PGothic" panose="020B0600070205080204" pitchFamily="34" charset="-128"/>
              </a:defRPr>
            </a:lvl2pPr>
            <a:lvl3pPr marL="1143000" indent="-228600">
              <a:defRPr sz="2800">
                <a:solidFill>
                  <a:srgbClr val="FDEC00"/>
                </a:solidFill>
                <a:latin typeface="Geneva" pitchFamily="-84" charset="0"/>
                <a:ea typeface="MS PGothic" panose="020B0600070205080204" pitchFamily="34" charset="-128"/>
              </a:defRPr>
            </a:lvl3pPr>
            <a:lvl4pPr marL="1600200" indent="-228600">
              <a:defRPr sz="2800">
                <a:solidFill>
                  <a:srgbClr val="FDEC00"/>
                </a:solidFill>
                <a:latin typeface="Geneva" pitchFamily="-84" charset="0"/>
                <a:ea typeface="MS PGothic" panose="020B0600070205080204" pitchFamily="34" charset="-128"/>
              </a:defRPr>
            </a:lvl4pPr>
            <a:lvl5pPr marL="2057400" indent="-228600">
              <a:defRPr sz="2800">
                <a:solidFill>
                  <a:srgbClr val="FDEC00"/>
                </a:solidFill>
                <a:latin typeface="Geneva" pitchFamily="-84" charset="0"/>
                <a:ea typeface="MS PGothic" panose="020B0600070205080204" pitchFamily="34" charset="-128"/>
              </a:defRPr>
            </a:lvl5pPr>
            <a:lvl6pPr marL="25146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6pPr>
            <a:lvl7pPr marL="29718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7pPr>
            <a:lvl8pPr marL="34290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8pPr>
            <a:lvl9pPr marL="38862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9pPr>
          </a:lstStyle>
          <a:p>
            <a:pPr marL="342900" indent="-342900">
              <a:spcAft>
                <a:spcPts val="2400"/>
              </a:spcAft>
              <a:buFont typeface="Courier New" panose="02070309020205020404" pitchFamily="49" charset="0"/>
              <a:buChar char="o"/>
            </a:pPr>
            <a:r>
              <a:rPr lang="fr-CH" altLang="fr-FR" sz="2000" dirty="0">
                <a:solidFill>
                  <a:schemeClr val="tx1"/>
                </a:solidFill>
                <a:latin typeface="Helvetica" panose="020B0604020202020204" pitchFamily="34" charset="0"/>
              </a:rPr>
              <a:t>Attendance (1/6): +1 / 0 / -1</a:t>
            </a:r>
          </a:p>
        </p:txBody>
      </p:sp>
      <p:sp>
        <p:nvSpPr>
          <p:cNvPr id="19" name="Text Box 4">
            <a:extLst>
              <a:ext uri="{FF2B5EF4-FFF2-40B4-BE49-F238E27FC236}">
                <a16:creationId xmlns:a16="http://schemas.microsoft.com/office/drawing/2014/main" id="{DC5D4205-237F-4C92-B3D4-FAA7527CFE6D}"/>
              </a:ext>
            </a:extLst>
          </p:cNvPr>
          <p:cNvSpPr txBox="1">
            <a:spLocks noChangeArrowheads="1"/>
          </p:cNvSpPr>
          <p:nvPr/>
        </p:nvSpPr>
        <p:spPr bwMode="auto">
          <a:xfrm>
            <a:off x="747208" y="3762050"/>
            <a:ext cx="4787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66700" indent="-266700">
              <a:defRPr sz="2800">
                <a:solidFill>
                  <a:srgbClr val="FDEC00"/>
                </a:solidFill>
                <a:latin typeface="Geneva" pitchFamily="-84" charset="0"/>
                <a:ea typeface="MS PGothic" panose="020B0600070205080204" pitchFamily="34" charset="-128"/>
              </a:defRPr>
            </a:lvl1pPr>
            <a:lvl2pPr marL="723900" indent="-266700">
              <a:defRPr sz="2800">
                <a:solidFill>
                  <a:srgbClr val="FDEC00"/>
                </a:solidFill>
                <a:latin typeface="Geneva" pitchFamily="-84" charset="0"/>
                <a:ea typeface="MS PGothic" panose="020B0600070205080204" pitchFamily="34" charset="-128"/>
              </a:defRPr>
            </a:lvl2pPr>
            <a:lvl3pPr marL="1143000" indent="-228600">
              <a:defRPr sz="2800">
                <a:solidFill>
                  <a:srgbClr val="FDEC00"/>
                </a:solidFill>
                <a:latin typeface="Geneva" pitchFamily="-84" charset="0"/>
                <a:ea typeface="MS PGothic" panose="020B0600070205080204" pitchFamily="34" charset="-128"/>
              </a:defRPr>
            </a:lvl3pPr>
            <a:lvl4pPr marL="1600200" indent="-228600">
              <a:defRPr sz="2800">
                <a:solidFill>
                  <a:srgbClr val="FDEC00"/>
                </a:solidFill>
                <a:latin typeface="Geneva" pitchFamily="-84" charset="0"/>
                <a:ea typeface="MS PGothic" panose="020B0600070205080204" pitchFamily="34" charset="-128"/>
              </a:defRPr>
            </a:lvl4pPr>
            <a:lvl5pPr marL="2057400" indent="-228600">
              <a:defRPr sz="2800">
                <a:solidFill>
                  <a:srgbClr val="FDEC00"/>
                </a:solidFill>
                <a:latin typeface="Geneva" pitchFamily="-84" charset="0"/>
                <a:ea typeface="MS PGothic" panose="020B0600070205080204" pitchFamily="34" charset="-128"/>
              </a:defRPr>
            </a:lvl5pPr>
            <a:lvl6pPr marL="25146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6pPr>
            <a:lvl7pPr marL="29718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7pPr>
            <a:lvl8pPr marL="34290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8pPr>
            <a:lvl9pPr marL="38862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9pPr>
          </a:lstStyle>
          <a:p>
            <a:pPr marL="342900" indent="-342900">
              <a:spcAft>
                <a:spcPts val="2400"/>
              </a:spcAft>
              <a:buFont typeface="Courier New" panose="02070309020205020404" pitchFamily="49" charset="0"/>
              <a:buChar char="o"/>
            </a:pPr>
            <a:r>
              <a:rPr lang="fr-CH" altLang="fr-FR" sz="2000" dirty="0">
                <a:solidFill>
                  <a:schemeClr val="tx1"/>
                </a:solidFill>
                <a:latin typeface="Helvetica" panose="020B0604020202020204" pitchFamily="34" charset="0"/>
              </a:rPr>
              <a:t>Report (5/6)</a:t>
            </a:r>
          </a:p>
        </p:txBody>
      </p:sp>
      <p:sp>
        <p:nvSpPr>
          <p:cNvPr id="20" name="Text Box 4">
            <a:extLst>
              <a:ext uri="{FF2B5EF4-FFF2-40B4-BE49-F238E27FC236}">
                <a16:creationId xmlns:a16="http://schemas.microsoft.com/office/drawing/2014/main" id="{918CD50D-2C15-4A34-B084-A0F5A360A4FF}"/>
              </a:ext>
            </a:extLst>
          </p:cNvPr>
          <p:cNvSpPr txBox="1">
            <a:spLocks noChangeArrowheads="1"/>
          </p:cNvSpPr>
          <p:nvPr/>
        </p:nvSpPr>
        <p:spPr bwMode="auto">
          <a:xfrm>
            <a:off x="501445" y="2111148"/>
            <a:ext cx="3732359" cy="147732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66700" indent="-266700">
              <a:defRPr sz="2800">
                <a:solidFill>
                  <a:srgbClr val="FDEC00"/>
                </a:solidFill>
                <a:latin typeface="Geneva" pitchFamily="-84" charset="0"/>
                <a:ea typeface="MS PGothic" panose="020B0600070205080204" pitchFamily="34" charset="-128"/>
              </a:defRPr>
            </a:lvl1pPr>
            <a:lvl2pPr marL="723900" indent="-266700">
              <a:defRPr sz="2800">
                <a:solidFill>
                  <a:srgbClr val="FDEC00"/>
                </a:solidFill>
                <a:latin typeface="Geneva" pitchFamily="-84" charset="0"/>
                <a:ea typeface="MS PGothic" panose="020B0600070205080204" pitchFamily="34" charset="-128"/>
              </a:defRPr>
            </a:lvl2pPr>
            <a:lvl3pPr marL="1143000" indent="-228600">
              <a:defRPr sz="2800">
                <a:solidFill>
                  <a:srgbClr val="FDEC00"/>
                </a:solidFill>
                <a:latin typeface="Geneva" pitchFamily="-84" charset="0"/>
                <a:ea typeface="MS PGothic" panose="020B0600070205080204" pitchFamily="34" charset="-128"/>
              </a:defRPr>
            </a:lvl3pPr>
            <a:lvl4pPr marL="1600200" indent="-228600">
              <a:defRPr sz="2800">
                <a:solidFill>
                  <a:srgbClr val="FDEC00"/>
                </a:solidFill>
                <a:latin typeface="Geneva" pitchFamily="-84" charset="0"/>
                <a:ea typeface="MS PGothic" panose="020B0600070205080204" pitchFamily="34" charset="-128"/>
              </a:defRPr>
            </a:lvl4pPr>
            <a:lvl5pPr marL="2057400" indent="-228600">
              <a:defRPr sz="2800">
                <a:solidFill>
                  <a:srgbClr val="FDEC00"/>
                </a:solidFill>
                <a:latin typeface="Geneva" pitchFamily="-84" charset="0"/>
                <a:ea typeface="MS PGothic" panose="020B0600070205080204" pitchFamily="34" charset="-128"/>
              </a:defRPr>
            </a:lvl5pPr>
            <a:lvl6pPr marL="25146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6pPr>
            <a:lvl7pPr marL="29718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7pPr>
            <a:lvl8pPr marL="34290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8pPr>
            <a:lvl9pPr marL="38862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9pPr>
          </a:lstStyle>
          <a:p>
            <a:pPr marL="0" indent="0">
              <a:spcAft>
                <a:spcPts val="600"/>
              </a:spcAft>
            </a:pPr>
            <a:r>
              <a:rPr lang="fr-CH" altLang="fr-FR" sz="1600" dirty="0">
                <a:solidFill>
                  <a:schemeClr val="tx1"/>
                </a:solidFill>
                <a:latin typeface="Helvetica" panose="020B0604020202020204" pitchFamily="34" charset="0"/>
              </a:rPr>
              <a:t>+1: on time and active participation</a:t>
            </a:r>
          </a:p>
          <a:p>
            <a:pPr marL="0" indent="0">
              <a:spcAft>
                <a:spcPts val="600"/>
              </a:spcAft>
            </a:pPr>
            <a:r>
              <a:rPr lang="fr-CH" altLang="fr-FR" sz="1600" dirty="0">
                <a:solidFill>
                  <a:schemeClr val="tx1"/>
                </a:solidFill>
                <a:latin typeface="Helvetica" panose="020B0604020202020204" pitchFamily="34" charset="0"/>
              </a:rPr>
              <a:t>  0: </a:t>
            </a:r>
            <a:r>
              <a:rPr lang="fr-CH" altLang="fr-FR" sz="1600" dirty="0" err="1">
                <a:solidFill>
                  <a:schemeClr val="tx1"/>
                </a:solidFill>
                <a:latin typeface="Helvetica" panose="020B0604020202020204" pitchFamily="34" charset="0"/>
              </a:rPr>
              <a:t>late</a:t>
            </a:r>
            <a:r>
              <a:rPr lang="fr-CH" altLang="fr-FR" sz="1600" dirty="0">
                <a:solidFill>
                  <a:schemeClr val="tx1"/>
                </a:solidFill>
                <a:latin typeface="Helvetica" panose="020B0604020202020204" pitchFamily="34" charset="0"/>
              </a:rPr>
              <a:t> </a:t>
            </a:r>
            <a:r>
              <a:rPr lang="fr-CH" altLang="fr-FR" sz="1600" dirty="0" err="1">
                <a:solidFill>
                  <a:schemeClr val="tx1"/>
                </a:solidFill>
                <a:latin typeface="Helvetica" panose="020B0604020202020204" pitchFamily="34" charset="0"/>
              </a:rPr>
              <a:t>arrival</a:t>
            </a:r>
            <a:r>
              <a:rPr lang="fr-CH" altLang="fr-FR" sz="1600" dirty="0">
                <a:solidFill>
                  <a:schemeClr val="tx1"/>
                </a:solidFill>
                <a:latin typeface="Helvetica" panose="020B0604020202020204" pitchFamily="34" charset="0"/>
              </a:rPr>
              <a:t> or passive </a:t>
            </a:r>
            <a:r>
              <a:rPr lang="fr-CH" altLang="fr-FR" sz="1600" dirty="0" err="1">
                <a:solidFill>
                  <a:schemeClr val="tx1"/>
                </a:solidFill>
                <a:latin typeface="Helvetica" panose="020B0604020202020204" pitchFamily="34" charset="0"/>
              </a:rPr>
              <a:t>presence</a:t>
            </a:r>
            <a:endParaRPr lang="fr-CH" altLang="fr-FR" sz="1600" dirty="0">
              <a:solidFill>
                <a:schemeClr val="tx1"/>
              </a:solidFill>
              <a:latin typeface="Helvetica" panose="020B0604020202020204" pitchFamily="34" charset="0"/>
            </a:endParaRPr>
          </a:p>
          <a:p>
            <a:pPr marL="0" indent="0">
              <a:spcAft>
                <a:spcPts val="600"/>
              </a:spcAft>
            </a:pPr>
            <a:r>
              <a:rPr lang="fr-CH" altLang="fr-FR" sz="1600" dirty="0">
                <a:solidFill>
                  <a:schemeClr val="tx1"/>
                </a:solidFill>
                <a:latin typeface="Helvetica" panose="020B0604020202020204" pitchFamily="34" charset="0"/>
              </a:rPr>
              <a:t>-1: </a:t>
            </a:r>
            <a:r>
              <a:rPr lang="fr-CH" altLang="fr-FR" sz="1600" dirty="0" err="1">
                <a:solidFill>
                  <a:schemeClr val="tx1"/>
                </a:solidFill>
                <a:latin typeface="Helvetica" panose="020B0604020202020204" pitchFamily="34" charset="0"/>
              </a:rPr>
              <a:t>arrival</a:t>
            </a:r>
            <a:r>
              <a:rPr lang="fr-CH" altLang="fr-FR" sz="1600" dirty="0">
                <a:solidFill>
                  <a:schemeClr val="tx1"/>
                </a:solidFill>
                <a:latin typeface="Helvetica" panose="020B0604020202020204" pitchFamily="34" charset="0"/>
              </a:rPr>
              <a:t> </a:t>
            </a:r>
            <a:r>
              <a:rPr lang="fr-CH" altLang="fr-FR" sz="1600" dirty="0" err="1">
                <a:solidFill>
                  <a:schemeClr val="tx1"/>
                </a:solidFill>
                <a:latin typeface="Helvetica" panose="020B0604020202020204" pitchFamily="34" charset="0"/>
              </a:rPr>
              <a:t>after</a:t>
            </a:r>
            <a:r>
              <a:rPr lang="fr-CH" altLang="fr-FR" sz="1600" dirty="0">
                <a:solidFill>
                  <a:schemeClr val="tx1"/>
                </a:solidFill>
                <a:latin typeface="Helvetica" panose="020B0604020202020204" pitchFamily="34" charset="0"/>
              </a:rPr>
              <a:t> start of the TP, </a:t>
            </a:r>
            <a:r>
              <a:rPr lang="fr-CH" altLang="fr-FR" sz="1600" dirty="0" err="1">
                <a:solidFill>
                  <a:schemeClr val="tx1"/>
                </a:solidFill>
                <a:latin typeface="Helvetica" panose="020B0604020202020204" pitchFamily="34" charset="0"/>
              </a:rPr>
              <a:t>unnotified</a:t>
            </a:r>
            <a:r>
              <a:rPr lang="fr-CH" altLang="fr-FR" sz="1600" dirty="0">
                <a:solidFill>
                  <a:schemeClr val="tx1"/>
                </a:solidFill>
                <a:latin typeface="Helvetica" panose="020B0604020202020204" pitchFamily="34" charset="0"/>
              </a:rPr>
              <a:t> absence or </a:t>
            </a:r>
            <a:r>
              <a:rPr lang="fr-CH" altLang="fr-FR" sz="1600" dirty="0" err="1">
                <a:solidFill>
                  <a:schemeClr val="tx1"/>
                </a:solidFill>
                <a:latin typeface="Helvetica" panose="020B0604020202020204" pitchFamily="34" charset="0"/>
              </a:rPr>
              <a:t>disturbing</a:t>
            </a:r>
            <a:r>
              <a:rPr lang="fr-CH" altLang="fr-FR" sz="1600" dirty="0">
                <a:solidFill>
                  <a:schemeClr val="tx1"/>
                </a:solidFill>
                <a:latin typeface="Helvetica" panose="020B0604020202020204" pitchFamily="34" charset="0"/>
              </a:rPr>
              <a:t> </a:t>
            </a:r>
            <a:r>
              <a:rPr lang="fr-CH" altLang="fr-FR" sz="1600" dirty="0" err="1">
                <a:solidFill>
                  <a:schemeClr val="tx1"/>
                </a:solidFill>
                <a:latin typeface="Helvetica" panose="020B0604020202020204" pitchFamily="34" charset="0"/>
              </a:rPr>
              <a:t>presence</a:t>
            </a:r>
            <a:endParaRPr lang="fr-CH" altLang="fr-FR" sz="1600" dirty="0">
              <a:solidFill>
                <a:schemeClr val="tx1"/>
              </a:solidFill>
              <a:latin typeface="Helvetica" panose="020B0604020202020204" pitchFamily="34" charset="0"/>
            </a:endParaRPr>
          </a:p>
        </p:txBody>
      </p:sp>
      <p:cxnSp>
        <p:nvCxnSpPr>
          <p:cNvPr id="12" name="Connector: Elbow 11">
            <a:extLst>
              <a:ext uri="{FF2B5EF4-FFF2-40B4-BE49-F238E27FC236}">
                <a16:creationId xmlns:a16="http://schemas.microsoft.com/office/drawing/2014/main" id="{72322590-5865-49E7-AE83-2052A2C2A3DB}"/>
              </a:ext>
            </a:extLst>
          </p:cNvPr>
          <p:cNvCxnSpPr>
            <a:cxnSpLocks/>
            <a:endCxn id="22" idx="1"/>
          </p:cNvCxnSpPr>
          <p:nvPr/>
        </p:nvCxnSpPr>
        <p:spPr>
          <a:xfrm flipV="1">
            <a:off x="2641600" y="2963754"/>
            <a:ext cx="2000069" cy="998351"/>
          </a:xfrm>
          <a:prstGeom prst="bentConnector3">
            <a:avLst>
              <a:gd name="adj1" fmla="val 94144"/>
            </a:avLst>
          </a:prstGeom>
          <a:ln w="38100">
            <a:tailEnd type="none"/>
          </a:ln>
        </p:spPr>
        <p:style>
          <a:lnRef idx="1">
            <a:schemeClr val="accent1"/>
          </a:lnRef>
          <a:fillRef idx="0">
            <a:schemeClr val="accent1"/>
          </a:fillRef>
          <a:effectRef idx="0">
            <a:schemeClr val="accent1"/>
          </a:effectRef>
          <a:fontRef idx="minor">
            <a:schemeClr val="tx1"/>
          </a:fontRef>
        </p:style>
      </p:cxnSp>
      <p:sp>
        <p:nvSpPr>
          <p:cNvPr id="22" name="Left Brace 21">
            <a:extLst>
              <a:ext uri="{FF2B5EF4-FFF2-40B4-BE49-F238E27FC236}">
                <a16:creationId xmlns:a16="http://schemas.microsoft.com/office/drawing/2014/main" id="{E1241190-B912-41F3-A330-88E2C270EF65}"/>
              </a:ext>
            </a:extLst>
          </p:cNvPr>
          <p:cNvSpPr/>
          <p:nvPr/>
        </p:nvSpPr>
        <p:spPr>
          <a:xfrm>
            <a:off x="4641669" y="2359422"/>
            <a:ext cx="201384" cy="120866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Tree>
    <p:extLst>
      <p:ext uri="{BB962C8B-B14F-4D97-AF65-F5344CB8AC3E}">
        <p14:creationId xmlns:p14="http://schemas.microsoft.com/office/powerpoint/2010/main" val="1975256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5A6F1FF-F871-457C-BAEB-D50AC1B78EC1}"/>
              </a:ext>
            </a:extLst>
          </p:cNvPr>
          <p:cNvSpPr txBox="1">
            <a:spLocks noChangeArrowheads="1"/>
          </p:cNvSpPr>
          <p:nvPr/>
        </p:nvSpPr>
        <p:spPr>
          <a:xfrm>
            <a:off x="438342" y="0"/>
            <a:ext cx="9296400" cy="746125"/>
          </a:xfrm>
          <a:prstGeom prst="rect">
            <a:avLst/>
          </a:prstGeom>
          <a:noFill/>
        </p:spPr>
        <p:txBody>
          <a:bodyP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ctr" fontAlgn="auto">
              <a:spcAft>
                <a:spcPts val="0"/>
              </a:spcAft>
              <a:buNone/>
            </a:pPr>
            <a:r>
              <a:rPr lang="fr-CH" altLang="fr-FR" sz="2400" b="1" dirty="0">
                <a:solidFill>
                  <a:srgbClr val="FF0000"/>
                </a:solidFill>
                <a:latin typeface="Helvetica" panose="020B0604020202020204" pitchFamily="34" charset="0"/>
              </a:rPr>
              <a:t>How to </a:t>
            </a:r>
            <a:r>
              <a:rPr lang="fr-CH" altLang="fr-FR" sz="2400" b="1" dirty="0" err="1">
                <a:solidFill>
                  <a:srgbClr val="FF0000"/>
                </a:solidFill>
                <a:latin typeface="Helvetica" panose="020B0604020202020204" pitchFamily="34" charset="0"/>
              </a:rPr>
              <a:t>write</a:t>
            </a:r>
            <a:r>
              <a:rPr lang="fr-CH" altLang="fr-FR" sz="2400" b="1" dirty="0">
                <a:solidFill>
                  <a:srgbClr val="FF0000"/>
                </a:solidFill>
                <a:latin typeface="Helvetica" panose="020B0604020202020204" pitchFamily="34" charset="0"/>
              </a:rPr>
              <a:t> a good </a:t>
            </a:r>
            <a:r>
              <a:rPr lang="fr-CH" altLang="fr-FR" sz="2400" b="1" dirty="0" err="1">
                <a:solidFill>
                  <a:srgbClr val="FF0000"/>
                </a:solidFill>
                <a:latin typeface="Helvetica" panose="020B0604020202020204" pitchFamily="34" charset="0"/>
              </a:rPr>
              <a:t>scientific</a:t>
            </a:r>
            <a:r>
              <a:rPr lang="fr-CH" altLang="fr-FR" sz="2400" b="1" dirty="0">
                <a:solidFill>
                  <a:srgbClr val="FF0000"/>
                </a:solidFill>
                <a:latin typeface="Helvetica" panose="020B0604020202020204" pitchFamily="34" charset="0"/>
              </a:rPr>
              <a:t> report</a:t>
            </a:r>
            <a:endParaRPr lang="fr-CH" altLang="fr-FR" sz="4400" b="1" dirty="0">
              <a:solidFill>
                <a:srgbClr val="FF0000"/>
              </a:solidFill>
              <a:latin typeface="Helvetica" panose="020B0604020202020204" pitchFamily="34" charset="0"/>
            </a:endParaRPr>
          </a:p>
        </p:txBody>
      </p:sp>
      <p:sp>
        <p:nvSpPr>
          <p:cNvPr id="3" name="Rectangle 2">
            <a:extLst>
              <a:ext uri="{FF2B5EF4-FFF2-40B4-BE49-F238E27FC236}">
                <a16:creationId xmlns:a16="http://schemas.microsoft.com/office/drawing/2014/main" id="{5D81DED1-FDED-4FB8-8536-E41B3612CB70}"/>
              </a:ext>
            </a:extLst>
          </p:cNvPr>
          <p:cNvSpPr/>
          <p:nvPr/>
        </p:nvSpPr>
        <p:spPr>
          <a:xfrm>
            <a:off x="171258" y="271525"/>
            <a:ext cx="9650016" cy="6683881"/>
          </a:xfrm>
          <a:prstGeom prst="rect">
            <a:avLst/>
          </a:prstGeom>
        </p:spPr>
        <p:txBody>
          <a:bodyPr wrap="square">
            <a:spAutoFit/>
          </a:bodyPr>
          <a:lstStyle/>
          <a:p>
            <a:pPr marL="342900" indent="-342900">
              <a:spcAft>
                <a:spcPts val="1000"/>
              </a:spcAft>
              <a:buFont typeface="Arial" panose="020B0604020202020204" pitchFamily="34" charset="0"/>
              <a:buChar char="•"/>
            </a:pPr>
            <a:r>
              <a:rPr lang="en-US" altLang="fr-FR" sz="2000" dirty="0">
                <a:solidFill>
                  <a:schemeClr val="tx1"/>
                </a:solidFill>
                <a:latin typeface="Helvetica" panose="020B0604020202020204" pitchFamily="34" charset="0"/>
              </a:rPr>
              <a:t>Quality better than quantity!</a:t>
            </a:r>
          </a:p>
          <a:p>
            <a:pPr marL="342900" indent="-342900">
              <a:spcAft>
                <a:spcPts val="1000"/>
              </a:spcAft>
              <a:buFont typeface="Arial" panose="020B0604020202020204" pitchFamily="34" charset="0"/>
              <a:buChar char="•"/>
            </a:pPr>
            <a:r>
              <a:rPr lang="en-US" altLang="fr-FR" sz="2000" dirty="0">
                <a:solidFill>
                  <a:schemeClr val="tx1"/>
                </a:solidFill>
                <a:latin typeface="Helvetica" panose="020B0604020202020204" pitchFamily="34" charset="0"/>
              </a:rPr>
              <a:t>Comprehensive, descriptive and rigorous content (ensure reproducibility and measurement error analysis)</a:t>
            </a:r>
          </a:p>
          <a:p>
            <a:pPr marL="342900" indent="-342900">
              <a:spcAft>
                <a:spcPts val="1000"/>
              </a:spcAft>
              <a:buFont typeface="Arial" panose="020B0604020202020204" pitchFamily="34" charset="0"/>
              <a:buChar char="•"/>
            </a:pPr>
            <a:r>
              <a:rPr lang="en-US" sz="2000" dirty="0">
                <a:solidFill>
                  <a:schemeClr val="tx1"/>
                </a:solidFill>
                <a:latin typeface="Helvetica" panose="020B0604020202020204" pitchFamily="34" charset="0"/>
              </a:rPr>
              <a:t>Organized structure in the following sections:</a:t>
            </a:r>
          </a:p>
          <a:p>
            <a:pPr marL="914400" lvl="1" indent="-457200">
              <a:spcAft>
                <a:spcPts val="1000"/>
              </a:spcAft>
              <a:buFont typeface="+mj-lt"/>
              <a:buAutoNum type="arabicPeriod"/>
            </a:pPr>
            <a:r>
              <a:rPr lang="en-US" sz="2000" dirty="0">
                <a:solidFill>
                  <a:schemeClr val="tx1"/>
                </a:solidFill>
                <a:latin typeface="Helvetica" panose="020B0604020202020204" pitchFamily="34" charset="0"/>
              </a:rPr>
              <a:t>Materials and methods</a:t>
            </a:r>
          </a:p>
          <a:p>
            <a:pPr marL="914400" lvl="1" indent="-457200">
              <a:spcAft>
                <a:spcPts val="1000"/>
              </a:spcAft>
              <a:buFont typeface="+mj-lt"/>
              <a:buAutoNum type="arabicPeriod"/>
            </a:pPr>
            <a:r>
              <a:rPr lang="en-US" sz="2000" dirty="0">
                <a:solidFill>
                  <a:schemeClr val="tx1"/>
                </a:solidFill>
                <a:latin typeface="Helvetica" panose="020B0604020202020204" pitchFamily="34" charset="0"/>
              </a:rPr>
              <a:t>Results</a:t>
            </a:r>
          </a:p>
          <a:p>
            <a:pPr marL="914400" lvl="1" indent="-457200">
              <a:spcAft>
                <a:spcPts val="1000"/>
              </a:spcAft>
              <a:buFont typeface="+mj-lt"/>
              <a:buAutoNum type="arabicPeriod"/>
            </a:pPr>
            <a:r>
              <a:rPr lang="en-US" sz="2000" dirty="0">
                <a:solidFill>
                  <a:schemeClr val="tx1"/>
                </a:solidFill>
                <a:latin typeface="Helvetica" panose="020B0604020202020204" pitchFamily="34" charset="0"/>
              </a:rPr>
              <a:t>Discussion</a:t>
            </a:r>
          </a:p>
          <a:p>
            <a:pPr marL="914400" lvl="1" indent="-457200">
              <a:spcAft>
                <a:spcPts val="1000"/>
              </a:spcAft>
              <a:buFont typeface="+mj-lt"/>
              <a:buAutoNum type="arabicPeriod"/>
            </a:pPr>
            <a:r>
              <a:rPr lang="en-US" sz="2000" dirty="0">
                <a:solidFill>
                  <a:schemeClr val="tx1"/>
                </a:solidFill>
                <a:latin typeface="Helvetica" panose="020B0604020202020204" pitchFamily="34" charset="0"/>
              </a:rPr>
              <a:t>Conclusion</a:t>
            </a:r>
          </a:p>
          <a:p>
            <a:pPr marL="342900" indent="-342900">
              <a:spcAft>
                <a:spcPts val="1000"/>
              </a:spcAft>
              <a:buFont typeface="Arial" panose="020B0604020202020204" pitchFamily="34" charset="0"/>
              <a:buChar char="•"/>
            </a:pPr>
            <a:r>
              <a:rPr lang="en-US" sz="2000" dirty="0">
                <a:solidFill>
                  <a:schemeClr val="tx1"/>
                </a:solidFill>
                <a:latin typeface="Helvetica" panose="020B0604020202020204" pitchFamily="34" charset="0"/>
              </a:rPr>
              <a:t>Sub-sections are welcomed to organize the report more clearly</a:t>
            </a:r>
          </a:p>
          <a:p>
            <a:pPr marL="342900" indent="-342900">
              <a:spcAft>
                <a:spcPts val="1000"/>
              </a:spcAft>
              <a:buFont typeface="Arial" panose="020B0604020202020204" pitchFamily="34" charset="0"/>
              <a:buChar char="•"/>
            </a:pPr>
            <a:r>
              <a:rPr lang="en-US" sz="2000" dirty="0">
                <a:solidFill>
                  <a:schemeClr val="tx1"/>
                </a:solidFill>
                <a:latin typeface="Helvetica" panose="020B0604020202020204" pitchFamily="34" charset="0"/>
              </a:rPr>
              <a:t>Numerical results must include measurement errors (error propagation)</a:t>
            </a:r>
          </a:p>
          <a:p>
            <a:pPr marL="342900" indent="-342900">
              <a:spcAft>
                <a:spcPts val="1000"/>
              </a:spcAft>
              <a:buFont typeface="Arial" panose="020B0604020202020204" pitchFamily="34" charset="0"/>
              <a:buChar char="•"/>
            </a:pPr>
            <a:r>
              <a:rPr lang="en-US" sz="2000" dirty="0">
                <a:solidFill>
                  <a:schemeClr val="tx1"/>
                </a:solidFill>
                <a:latin typeface="Helvetica" panose="020B0604020202020204" pitchFamily="34" charset="0"/>
              </a:rPr>
              <a:t>Form (writing style + formatting) should be technical, consistent and concise </a:t>
            </a:r>
          </a:p>
          <a:p>
            <a:pPr marL="342900" indent="-342900">
              <a:spcAft>
                <a:spcPts val="1000"/>
              </a:spcAft>
              <a:buFont typeface="Arial" panose="020B0604020202020204" pitchFamily="34" charset="0"/>
              <a:buChar char="•"/>
            </a:pPr>
            <a:r>
              <a:rPr lang="en-US" sz="2000" dirty="0">
                <a:solidFill>
                  <a:schemeClr val="tx1"/>
                </a:solidFill>
                <a:latin typeface="Helvetica" panose="020B0604020202020204" pitchFamily="34" charset="0"/>
              </a:rPr>
              <a:t>All figures and tables presented must be cited in advance in the text</a:t>
            </a:r>
          </a:p>
          <a:p>
            <a:pPr marL="342900" indent="-342900">
              <a:spcAft>
                <a:spcPts val="1000"/>
              </a:spcAft>
              <a:buFont typeface="Arial" panose="020B0604020202020204" pitchFamily="34" charset="0"/>
              <a:buChar char="•"/>
            </a:pPr>
            <a:r>
              <a:rPr lang="en-US" sz="2000" dirty="0">
                <a:solidFill>
                  <a:schemeClr val="tx1"/>
                </a:solidFill>
                <a:latin typeface="Helvetica" panose="020B0604020202020204" pitchFamily="34" charset="0"/>
              </a:rPr>
              <a:t>Label figures (at the bottom) and tables (on top)</a:t>
            </a:r>
          </a:p>
          <a:p>
            <a:pPr marL="342900" indent="-342900">
              <a:spcAft>
                <a:spcPts val="1000"/>
              </a:spcAft>
              <a:buFont typeface="Arial" panose="020B0604020202020204" pitchFamily="34" charset="0"/>
              <a:buChar char="•"/>
            </a:pPr>
            <a:r>
              <a:rPr lang="en-US" altLang="fr-FR" sz="2000" dirty="0">
                <a:solidFill>
                  <a:schemeClr val="tx1"/>
                </a:solidFill>
                <a:latin typeface="Helvetica" panose="020B0604020202020204" pitchFamily="34" charset="0"/>
              </a:rPr>
              <a:t>Answer the questions asked (if any) in a rigorous way</a:t>
            </a:r>
          </a:p>
          <a:p>
            <a:pPr marL="342900" indent="-342900">
              <a:spcAft>
                <a:spcPts val="1000"/>
              </a:spcAft>
              <a:buFont typeface="Arial" panose="020B0604020202020204" pitchFamily="34" charset="0"/>
              <a:buChar char="•"/>
            </a:pPr>
            <a:r>
              <a:rPr lang="en-US" sz="2000" dirty="0">
                <a:solidFill>
                  <a:schemeClr val="tx1"/>
                </a:solidFill>
                <a:latin typeface="Helvetica" panose="020B0604020202020204" pitchFamily="34" charset="0"/>
              </a:rPr>
              <a:t>Mention also unsatisfactory results, encountered problems, and propose possible explanations. </a:t>
            </a:r>
          </a:p>
        </p:txBody>
      </p:sp>
      <p:sp>
        <p:nvSpPr>
          <p:cNvPr id="4" name="Right Brace 3">
            <a:extLst>
              <a:ext uri="{FF2B5EF4-FFF2-40B4-BE49-F238E27FC236}">
                <a16:creationId xmlns:a16="http://schemas.microsoft.com/office/drawing/2014/main" id="{D1EAEABB-40CC-4174-9E86-E09EFD82BCD9}"/>
              </a:ext>
            </a:extLst>
          </p:cNvPr>
          <p:cNvSpPr/>
          <p:nvPr/>
        </p:nvSpPr>
        <p:spPr>
          <a:xfrm>
            <a:off x="3880391" y="1966687"/>
            <a:ext cx="261257" cy="1538514"/>
          </a:xfrm>
          <a:prstGeom prst="rightBrace">
            <a:avLst>
              <a:gd name="adj1" fmla="val 44792"/>
              <a:gd name="adj2"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5" name="Rectangle 4">
            <a:extLst>
              <a:ext uri="{FF2B5EF4-FFF2-40B4-BE49-F238E27FC236}">
                <a16:creationId xmlns:a16="http://schemas.microsoft.com/office/drawing/2014/main" id="{59DEE052-17D6-41F9-B1D4-0A42701042C7}"/>
              </a:ext>
            </a:extLst>
          </p:cNvPr>
          <p:cNvSpPr/>
          <p:nvPr/>
        </p:nvSpPr>
        <p:spPr>
          <a:xfrm>
            <a:off x="4269468" y="2382001"/>
            <a:ext cx="4097477" cy="707886"/>
          </a:xfrm>
          <a:prstGeom prst="rect">
            <a:avLst/>
          </a:prstGeom>
          <a:ln>
            <a:solidFill>
              <a:schemeClr val="tx1"/>
            </a:solidFill>
          </a:ln>
        </p:spPr>
        <p:txBody>
          <a:bodyPr wrap="square">
            <a:spAutoFit/>
          </a:bodyPr>
          <a:lstStyle/>
          <a:p>
            <a:r>
              <a:rPr lang="fr-CH" sz="2000" dirty="0">
                <a:solidFill>
                  <a:srgbClr val="FF0000"/>
                </a:solidFill>
                <a:latin typeface="Helvetica" panose="020B0604020202020204" pitchFamily="34" charset="0"/>
              </a:rPr>
              <a:t>Information to </a:t>
            </a:r>
            <a:r>
              <a:rPr lang="fr-CH" sz="2000" dirty="0" err="1">
                <a:solidFill>
                  <a:srgbClr val="FF0000"/>
                </a:solidFill>
                <a:latin typeface="Helvetica" panose="020B0604020202020204" pitchFamily="34" charset="0"/>
              </a:rPr>
              <a:t>be</a:t>
            </a:r>
            <a:r>
              <a:rPr lang="fr-CH" sz="2000" dirty="0">
                <a:solidFill>
                  <a:srgbClr val="FF0000"/>
                </a:solidFill>
                <a:latin typeface="Helvetica" panose="020B0604020202020204" pitchFamily="34" charset="0"/>
              </a:rPr>
              <a:t> </a:t>
            </a:r>
            <a:r>
              <a:rPr lang="fr-CH" sz="2000" dirty="0" err="1">
                <a:solidFill>
                  <a:srgbClr val="FF0000"/>
                </a:solidFill>
                <a:latin typeface="Helvetica" panose="020B0604020202020204" pitchFamily="34" charset="0"/>
              </a:rPr>
              <a:t>included</a:t>
            </a:r>
            <a:r>
              <a:rPr lang="fr-CH" sz="2000" dirty="0">
                <a:solidFill>
                  <a:srgbClr val="FF0000"/>
                </a:solidFill>
                <a:latin typeface="Helvetica" panose="020B0604020202020204" pitchFamily="34" charset="0"/>
              </a:rPr>
              <a:t> in </a:t>
            </a:r>
            <a:r>
              <a:rPr lang="fr-CH" sz="2000" dirty="0" err="1">
                <a:solidFill>
                  <a:srgbClr val="FF0000"/>
                </a:solidFill>
                <a:latin typeface="Helvetica" panose="020B0604020202020204" pitchFamily="34" charset="0"/>
              </a:rPr>
              <a:t>each</a:t>
            </a:r>
            <a:r>
              <a:rPr lang="fr-CH" sz="2000" dirty="0">
                <a:solidFill>
                  <a:srgbClr val="FF0000"/>
                </a:solidFill>
                <a:latin typeface="Helvetica" panose="020B0604020202020204" pitchFamily="34" charset="0"/>
              </a:rPr>
              <a:t> section </a:t>
            </a:r>
            <a:r>
              <a:rPr lang="fr-CH" sz="2000" dirty="0" err="1">
                <a:solidFill>
                  <a:srgbClr val="FF0000"/>
                </a:solidFill>
                <a:latin typeface="Helvetica" panose="020B0604020202020204" pitchFamily="34" charset="0"/>
              </a:rPr>
              <a:t>is</a:t>
            </a:r>
            <a:r>
              <a:rPr lang="fr-CH" sz="2000" dirty="0">
                <a:solidFill>
                  <a:srgbClr val="FF0000"/>
                </a:solidFill>
                <a:latin typeface="Helvetica" panose="020B0604020202020204" pitchFamily="34" charset="0"/>
              </a:rPr>
              <a:t> </a:t>
            </a:r>
            <a:r>
              <a:rPr lang="fr-CH" sz="2000" dirty="0" err="1">
                <a:solidFill>
                  <a:srgbClr val="FF0000"/>
                </a:solidFill>
                <a:latin typeface="Helvetica" panose="020B0604020202020204" pitchFamily="34" charset="0"/>
              </a:rPr>
              <a:t>detailed</a:t>
            </a:r>
            <a:r>
              <a:rPr lang="fr-CH" sz="2000" dirty="0">
                <a:solidFill>
                  <a:srgbClr val="FF0000"/>
                </a:solidFill>
                <a:latin typeface="Helvetica" panose="020B0604020202020204" pitchFamily="34" charset="0"/>
              </a:rPr>
              <a:t> in Moodle</a:t>
            </a:r>
            <a:endParaRPr lang="en-CH" sz="2000" dirty="0">
              <a:solidFill>
                <a:srgbClr val="FF0000"/>
              </a:solidFill>
            </a:endParaRPr>
          </a:p>
        </p:txBody>
      </p:sp>
    </p:spTree>
    <p:extLst>
      <p:ext uri="{BB962C8B-B14F-4D97-AF65-F5344CB8AC3E}">
        <p14:creationId xmlns:p14="http://schemas.microsoft.com/office/powerpoint/2010/main" val="2249853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BEB1BE6-9629-4B41-8A0C-4FDF2F1C0282}"/>
              </a:ext>
            </a:extLst>
          </p:cNvPr>
          <p:cNvSpPr txBox="1">
            <a:spLocks noChangeArrowheads="1"/>
          </p:cNvSpPr>
          <p:nvPr/>
        </p:nvSpPr>
        <p:spPr>
          <a:xfrm>
            <a:off x="381000" y="244475"/>
            <a:ext cx="9296400" cy="746125"/>
          </a:xfrm>
          <a:prstGeom prst="rect">
            <a:avLst/>
          </a:prstGeom>
          <a:noFill/>
        </p:spPr>
        <p:txBody>
          <a:bodyP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ctr" fontAlgn="auto">
              <a:spcAft>
                <a:spcPts val="0"/>
              </a:spcAft>
              <a:buNone/>
            </a:pPr>
            <a:r>
              <a:rPr lang="fr-CH" altLang="fr-FR" sz="2400" b="1" dirty="0">
                <a:solidFill>
                  <a:srgbClr val="FF0000"/>
                </a:solidFill>
                <a:latin typeface="Helvetica" panose="020B0604020202020204" pitchFamily="34" charset="0"/>
              </a:rPr>
              <a:t>Absence in a TP</a:t>
            </a:r>
            <a:endParaRPr lang="fr-CH" altLang="fr-FR" sz="4400" b="1" dirty="0">
              <a:solidFill>
                <a:srgbClr val="FF0000"/>
              </a:solidFill>
              <a:latin typeface="Helvetica" panose="020B0604020202020204" pitchFamily="34" charset="0"/>
            </a:endParaRPr>
          </a:p>
        </p:txBody>
      </p:sp>
      <p:sp>
        <p:nvSpPr>
          <p:cNvPr id="3" name="Rectangle 2">
            <a:extLst>
              <a:ext uri="{FF2B5EF4-FFF2-40B4-BE49-F238E27FC236}">
                <a16:creationId xmlns:a16="http://schemas.microsoft.com/office/drawing/2014/main" id="{0A435363-DBB6-40A9-98AD-752BEE2273A3}"/>
              </a:ext>
            </a:extLst>
          </p:cNvPr>
          <p:cNvSpPr/>
          <p:nvPr/>
        </p:nvSpPr>
        <p:spPr>
          <a:xfrm>
            <a:off x="261937" y="990600"/>
            <a:ext cx="9644063" cy="5078313"/>
          </a:xfrm>
          <a:prstGeom prst="rect">
            <a:avLst/>
          </a:prstGeom>
        </p:spPr>
        <p:txBody>
          <a:bodyPr wrap="square">
            <a:spAutoFit/>
          </a:bodyPr>
          <a:lstStyle/>
          <a:p>
            <a:pPr>
              <a:spcAft>
                <a:spcPts val="0"/>
              </a:spcAft>
              <a:buFont typeface="Arial" panose="020B0604020202020204" pitchFamily="34" charset="0"/>
              <a:buChar char="•"/>
            </a:pPr>
            <a:r>
              <a:rPr lang="fr-CH" altLang="fr-FR" sz="2000" dirty="0">
                <a:solidFill>
                  <a:schemeClr val="tx1"/>
                </a:solidFill>
                <a:latin typeface="Helvetica" panose="020B0604020202020204" pitchFamily="34" charset="0"/>
              </a:rPr>
              <a:t>  If you </a:t>
            </a:r>
            <a:r>
              <a:rPr lang="fr-CH" altLang="fr-FR" sz="2000" dirty="0" err="1">
                <a:solidFill>
                  <a:schemeClr val="tx1"/>
                </a:solidFill>
                <a:latin typeface="Helvetica" panose="020B0604020202020204" pitchFamily="34" charset="0"/>
              </a:rPr>
              <a:t>cannot</a:t>
            </a:r>
            <a:r>
              <a:rPr lang="fr-CH" altLang="fr-FR" sz="2000" dirty="0">
                <a:solidFill>
                  <a:schemeClr val="tx1"/>
                </a:solidFill>
                <a:latin typeface="Helvetica" panose="020B0604020202020204" pitchFamily="34" charset="0"/>
              </a:rPr>
              <a:t> attend a TP session (for an </a:t>
            </a:r>
            <a:r>
              <a:rPr lang="fr-CH" altLang="fr-FR" sz="2000" dirty="0" err="1">
                <a:solidFill>
                  <a:schemeClr val="tx1"/>
                </a:solidFill>
                <a:latin typeface="Helvetica" panose="020B0604020202020204" pitchFamily="34" charset="0"/>
              </a:rPr>
              <a:t>extraordinary</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reason</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described</a:t>
            </a:r>
            <a:r>
              <a:rPr lang="fr-CH" altLang="fr-FR" sz="2000" dirty="0">
                <a:solidFill>
                  <a:schemeClr val="tx1"/>
                </a:solidFill>
                <a:latin typeface="Helvetica" panose="020B0604020202020204" pitchFamily="34" charset="0"/>
              </a:rPr>
              <a:t> by EPFL </a:t>
            </a:r>
            <a:r>
              <a:rPr lang="fr-CH" altLang="fr-FR" sz="2000" dirty="0" err="1">
                <a:solidFill>
                  <a:schemeClr val="tx1"/>
                </a:solidFill>
                <a:latin typeface="Helvetica" panose="020B0604020202020204" pitchFamily="34" charset="0"/>
              </a:rPr>
              <a:t>law</a:t>
            </a:r>
            <a:r>
              <a:rPr lang="fr-CH" altLang="fr-FR" sz="2000" dirty="0">
                <a:solidFill>
                  <a:schemeClr val="tx1"/>
                </a:solidFill>
                <a:latin typeface="Helvetica" panose="020B0604020202020204" pitchFamily="34" charset="0"/>
              </a:rPr>
              <a:t>), you </a:t>
            </a:r>
            <a:r>
              <a:rPr lang="fr-CH" altLang="fr-FR" sz="2000" dirty="0" err="1">
                <a:solidFill>
                  <a:schemeClr val="tx1"/>
                </a:solidFill>
                <a:latin typeface="Helvetica" panose="020B0604020202020204" pitchFamily="34" charset="0"/>
              </a:rPr>
              <a:t>need</a:t>
            </a:r>
            <a:r>
              <a:rPr lang="fr-CH" altLang="fr-FR" sz="2000" dirty="0">
                <a:solidFill>
                  <a:schemeClr val="tx1"/>
                </a:solidFill>
                <a:latin typeface="Helvetica" panose="020B0604020202020204" pitchFamily="34" charset="0"/>
              </a:rPr>
              <a:t> to </a:t>
            </a:r>
            <a:r>
              <a:rPr lang="fr-CH" altLang="fr-FR" sz="2000" dirty="0" err="1">
                <a:solidFill>
                  <a:schemeClr val="tx1"/>
                </a:solidFill>
                <a:latin typeface="Helvetica" panose="020B0604020202020204" pitchFamily="34" charset="0"/>
              </a:rPr>
              <a:t>notify</a:t>
            </a:r>
            <a:r>
              <a:rPr lang="fr-CH" altLang="fr-FR" sz="2000" dirty="0">
                <a:solidFill>
                  <a:schemeClr val="tx1"/>
                </a:solidFill>
                <a:latin typeface="Helvetica" panose="020B0604020202020204" pitchFamily="34" charset="0"/>
              </a:rPr>
              <a:t> and </a:t>
            </a:r>
            <a:r>
              <a:rPr lang="fr-CH" altLang="fr-FR" sz="2000" dirty="0" err="1">
                <a:solidFill>
                  <a:schemeClr val="tx1"/>
                </a:solidFill>
                <a:latin typeface="Helvetica" panose="020B0604020202020204" pitchFamily="34" charset="0"/>
              </a:rPr>
              <a:t>justify</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your</a:t>
            </a:r>
            <a:r>
              <a:rPr lang="fr-CH" altLang="fr-FR" sz="2000" dirty="0">
                <a:solidFill>
                  <a:schemeClr val="tx1"/>
                </a:solidFill>
                <a:latin typeface="Helvetica" panose="020B0604020202020204" pitchFamily="34" charset="0"/>
              </a:rPr>
              <a:t> absence </a:t>
            </a:r>
            <a:r>
              <a:rPr lang="fr-CH" altLang="fr-FR" sz="2000" b="1" dirty="0" err="1">
                <a:solidFill>
                  <a:schemeClr val="tx1"/>
                </a:solidFill>
                <a:latin typeface="Helvetica" panose="020B0604020202020204" pitchFamily="34" charset="0"/>
              </a:rPr>
              <a:t>with</a:t>
            </a:r>
            <a:r>
              <a:rPr lang="fr-CH" altLang="fr-FR" sz="2000" b="1" dirty="0">
                <a:solidFill>
                  <a:schemeClr val="tx1"/>
                </a:solidFill>
                <a:latin typeface="Helvetica" panose="020B0604020202020204" pitchFamily="34" charset="0"/>
              </a:rPr>
              <a:t> the </a:t>
            </a:r>
            <a:r>
              <a:rPr lang="fr-CH" altLang="fr-FR" sz="2000" b="1" dirty="0" err="1">
                <a:solidFill>
                  <a:schemeClr val="tx1"/>
                </a:solidFill>
                <a:latin typeface="Helvetica" panose="020B0604020202020204" pitchFamily="34" charset="0"/>
              </a:rPr>
              <a:t>required</a:t>
            </a:r>
            <a:r>
              <a:rPr lang="fr-CH" altLang="fr-FR" sz="2000" b="1" dirty="0">
                <a:solidFill>
                  <a:schemeClr val="tx1"/>
                </a:solidFill>
                <a:latin typeface="Helvetica" panose="020B0604020202020204" pitchFamily="34" charset="0"/>
              </a:rPr>
              <a:t> </a:t>
            </a:r>
            <a:r>
              <a:rPr lang="fr-CH" altLang="fr-FR" sz="2000" b="1" dirty="0" err="1">
                <a:solidFill>
                  <a:schemeClr val="tx1"/>
                </a:solidFill>
                <a:latin typeface="Helvetica" panose="020B0604020202020204" pitchFamily="34" charset="0"/>
              </a:rPr>
              <a:t>supporting</a:t>
            </a:r>
            <a:r>
              <a:rPr lang="fr-CH" altLang="fr-FR" sz="2000" b="1" dirty="0">
                <a:solidFill>
                  <a:schemeClr val="tx1"/>
                </a:solidFill>
                <a:latin typeface="Helvetica" panose="020B0604020202020204" pitchFamily="34" charset="0"/>
              </a:rPr>
              <a:t> document </a:t>
            </a:r>
            <a:r>
              <a:rPr lang="fr-CH" altLang="fr-FR" sz="2000" u="sng" dirty="0">
                <a:solidFill>
                  <a:schemeClr val="tx1"/>
                </a:solidFill>
                <a:latin typeface="Helvetica" panose="020B0604020202020204" pitchFamily="34" charset="0"/>
              </a:rPr>
              <a:t>in </a:t>
            </a:r>
            <a:r>
              <a:rPr lang="fr-CH" altLang="fr-FR" sz="2000" u="sng" dirty="0" err="1">
                <a:solidFill>
                  <a:schemeClr val="tx1"/>
                </a:solidFill>
                <a:latin typeface="Helvetica" panose="020B0604020202020204" pitchFamily="34" charset="0"/>
              </a:rPr>
              <a:t>advance</a:t>
            </a:r>
            <a:r>
              <a:rPr lang="fr-CH" altLang="fr-FR" sz="2000" dirty="0">
                <a:solidFill>
                  <a:schemeClr val="tx1"/>
                </a:solidFill>
                <a:latin typeface="Helvetica" panose="020B0604020202020204" pitchFamily="34" charset="0"/>
              </a:rPr>
              <a:t> to Julie and David, by email. </a:t>
            </a:r>
          </a:p>
          <a:p>
            <a:pPr>
              <a:spcAft>
                <a:spcPts val="0"/>
              </a:spcAft>
              <a:buFont typeface="Arial" panose="020B0604020202020204" pitchFamily="34" charset="0"/>
              <a:buChar char="•"/>
            </a:pPr>
            <a:endParaRPr lang="fr-CH" altLang="fr-FR" sz="2000" dirty="0">
              <a:solidFill>
                <a:schemeClr val="tx1"/>
              </a:solidFill>
              <a:latin typeface="Helvetica" panose="020B0604020202020204" pitchFamily="34" charset="0"/>
            </a:endParaRPr>
          </a:p>
          <a:p>
            <a:pPr>
              <a:spcAft>
                <a:spcPts val="0"/>
              </a:spcAft>
              <a:buFont typeface="Arial" panose="020B0604020202020204" pitchFamily="34" charset="0"/>
              <a:buChar char="•"/>
            </a:pPr>
            <a:r>
              <a:rPr lang="fr-CH" altLang="fr-FR" sz="2000" dirty="0">
                <a:solidFill>
                  <a:schemeClr val="tx1"/>
                </a:solidFill>
                <a:latin typeface="Helvetica" panose="020B0604020202020204" pitchFamily="34" charset="0"/>
              </a:rPr>
              <a:t> ONLY if the absence </a:t>
            </a:r>
            <a:r>
              <a:rPr lang="fr-CH" altLang="fr-FR" sz="2000" dirty="0" err="1">
                <a:solidFill>
                  <a:schemeClr val="tx1"/>
                </a:solidFill>
                <a:latin typeface="Helvetica" panose="020B0604020202020204" pitchFamily="34" charset="0"/>
              </a:rPr>
              <a:t>is</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properly</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justified</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it</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will</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be</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approved</a:t>
            </a:r>
            <a:r>
              <a:rPr lang="fr-CH" altLang="fr-FR" sz="2000" dirty="0">
                <a:solidFill>
                  <a:schemeClr val="tx1"/>
                </a:solidFill>
                <a:latin typeface="Helvetica" panose="020B0604020202020204" pitchFamily="34" charset="0"/>
              </a:rPr>
              <a:t> and a new date to </a:t>
            </a:r>
            <a:r>
              <a:rPr lang="fr-CH" altLang="fr-FR" sz="2000" dirty="0" err="1">
                <a:solidFill>
                  <a:schemeClr val="tx1"/>
                </a:solidFill>
                <a:latin typeface="Helvetica" panose="020B0604020202020204" pitchFamily="34" charset="0"/>
              </a:rPr>
              <a:t>retake</a:t>
            </a:r>
            <a:r>
              <a:rPr lang="fr-CH" altLang="fr-FR" sz="2000" dirty="0">
                <a:solidFill>
                  <a:schemeClr val="tx1"/>
                </a:solidFill>
                <a:latin typeface="Helvetica" panose="020B0604020202020204" pitchFamily="34" charset="0"/>
              </a:rPr>
              <a:t> the TP (</a:t>
            </a:r>
            <a:r>
              <a:rPr lang="fr-CH" altLang="fr-FR" sz="2000" dirty="0" err="1">
                <a:solidFill>
                  <a:schemeClr val="tx1"/>
                </a:solidFill>
                <a:latin typeface="Helvetica" panose="020B0604020202020204" pitchFamily="34" charset="0"/>
              </a:rPr>
              <a:t>with</a:t>
            </a:r>
            <a:r>
              <a:rPr lang="fr-CH" altLang="fr-FR" sz="2000" dirty="0">
                <a:solidFill>
                  <a:schemeClr val="tx1"/>
                </a:solidFill>
                <a:latin typeface="Helvetica" panose="020B0604020202020204" pitchFamily="34" charset="0"/>
              </a:rPr>
              <a:t> a </a:t>
            </a:r>
            <a:r>
              <a:rPr lang="fr-CH" altLang="fr-FR" sz="2000" dirty="0" err="1">
                <a:solidFill>
                  <a:schemeClr val="tx1"/>
                </a:solidFill>
                <a:latin typeface="Helvetica" panose="020B0604020202020204" pitchFamily="34" charset="0"/>
              </a:rPr>
              <a:t>different</a:t>
            </a:r>
            <a:r>
              <a:rPr lang="fr-CH" altLang="fr-FR" sz="2000" dirty="0">
                <a:solidFill>
                  <a:schemeClr val="tx1"/>
                </a:solidFill>
                <a:latin typeface="Helvetica" panose="020B0604020202020204" pitchFamily="34" charset="0"/>
              </a:rPr>
              <a:t> group) </a:t>
            </a:r>
            <a:r>
              <a:rPr lang="fr-CH" altLang="fr-FR" sz="2000" dirty="0" err="1">
                <a:solidFill>
                  <a:schemeClr val="tx1"/>
                </a:solidFill>
                <a:latin typeface="Helvetica" panose="020B0604020202020204" pitchFamily="34" charset="0"/>
              </a:rPr>
              <a:t>will</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be</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communicated</a:t>
            </a:r>
            <a:r>
              <a:rPr lang="fr-CH" altLang="fr-FR" sz="2000" dirty="0">
                <a:solidFill>
                  <a:schemeClr val="tx1"/>
                </a:solidFill>
                <a:latin typeface="Helvetica" panose="020B0604020202020204" pitchFamily="34" charset="0"/>
              </a:rPr>
              <a:t>.</a:t>
            </a:r>
          </a:p>
          <a:p>
            <a:pPr>
              <a:spcAft>
                <a:spcPts val="0"/>
              </a:spcAft>
              <a:buFont typeface="Arial" panose="020B0604020202020204" pitchFamily="34" charset="0"/>
              <a:buChar char="•"/>
            </a:pPr>
            <a:endParaRPr lang="fr-CH" altLang="fr-FR" sz="2000" dirty="0">
              <a:solidFill>
                <a:schemeClr val="tx1"/>
              </a:solidFill>
              <a:latin typeface="Helvetica" panose="020B0604020202020204" pitchFamily="34" charset="0"/>
            </a:endParaRPr>
          </a:p>
          <a:p>
            <a:pPr>
              <a:spcAft>
                <a:spcPts val="0"/>
              </a:spcAft>
              <a:buFont typeface="Arial" panose="020B0604020202020204" pitchFamily="34" charset="0"/>
              <a:buChar char="•"/>
            </a:pPr>
            <a:endParaRPr lang="fr-CH" altLang="fr-FR" sz="2000" dirty="0">
              <a:solidFill>
                <a:schemeClr val="tx1"/>
              </a:solidFill>
              <a:latin typeface="Helvetica" panose="020B0604020202020204" pitchFamily="34" charset="0"/>
            </a:endParaRPr>
          </a:p>
          <a:p>
            <a:pPr>
              <a:spcAft>
                <a:spcPts val="0"/>
              </a:spcAft>
            </a:pPr>
            <a:endParaRPr lang="fr-CH" altLang="fr-FR" sz="2000" dirty="0">
              <a:solidFill>
                <a:schemeClr val="tx1"/>
              </a:solidFill>
              <a:latin typeface="Helvetica" panose="020B0604020202020204" pitchFamily="34" charset="0"/>
            </a:endParaRPr>
          </a:p>
          <a:p>
            <a:pPr>
              <a:spcAft>
                <a:spcPts val="0"/>
              </a:spcAft>
            </a:pPr>
            <a:r>
              <a:rPr lang="en-US" altLang="fr-FR" sz="1400" i="1" dirty="0">
                <a:solidFill>
                  <a:schemeClr val="tx1"/>
                </a:solidFill>
                <a:latin typeface="Helvetica" panose="020B0604020202020204" pitchFamily="34" charset="0"/>
              </a:rPr>
              <a:t>«If you are unable to take a test during the semester (or to submit a test within the imposed deadline in the case of a project, report, poster, etc.), you must get in touch with the teacher in charge of the subject before the test (or the due date when applicable) and provide him with a valid medical certificate covering the date in question (or a copy of your child’s birth certificate or a direct relative’s death certificate) soon afterward. As much as possible, the teacher will then  need to give you a chance to take the test at a later date during the same semester. »</a:t>
            </a:r>
          </a:p>
          <a:p>
            <a:pPr>
              <a:spcAft>
                <a:spcPts val="0"/>
              </a:spcAft>
              <a:buFont typeface="Arial" panose="020B0604020202020204" pitchFamily="34" charset="0"/>
              <a:buChar char="•"/>
            </a:pPr>
            <a:endParaRPr lang="en-US" altLang="fr-FR" sz="1400" i="1" dirty="0">
              <a:solidFill>
                <a:schemeClr val="tx1"/>
              </a:solidFill>
              <a:latin typeface="Helvetica" panose="020B0604020202020204" pitchFamily="34" charset="0"/>
            </a:endParaRPr>
          </a:p>
          <a:p>
            <a:pPr>
              <a:spcAft>
                <a:spcPts val="0"/>
              </a:spcAft>
              <a:buFont typeface="Arial" panose="020B0604020202020204" pitchFamily="34" charset="0"/>
              <a:buChar char="•"/>
            </a:pPr>
            <a:endParaRPr lang="en-US" altLang="fr-FR" sz="2000" dirty="0">
              <a:solidFill>
                <a:schemeClr val="tx1"/>
              </a:solidFill>
              <a:latin typeface="Helvetica" panose="020B0604020202020204" pitchFamily="34" charset="0"/>
            </a:endParaRPr>
          </a:p>
          <a:p>
            <a:pPr>
              <a:spcAft>
                <a:spcPts val="0"/>
              </a:spcAft>
              <a:buFont typeface="Arial" panose="020B0604020202020204" pitchFamily="34" charset="0"/>
              <a:buChar char="•"/>
            </a:pPr>
            <a:endParaRPr lang="fr-CH" altLang="fr-FR" sz="2000" dirty="0">
              <a:solidFill>
                <a:schemeClr val="tx1"/>
              </a:solidFill>
              <a:latin typeface="Helvetica" panose="020B0604020202020204" pitchFamily="34" charset="0"/>
            </a:endParaRPr>
          </a:p>
          <a:p>
            <a:pPr>
              <a:spcAft>
                <a:spcPts val="0"/>
              </a:spcAft>
              <a:buFont typeface="Arial" panose="020B0604020202020204" pitchFamily="34" charset="0"/>
              <a:buChar char="•"/>
            </a:pPr>
            <a:endParaRPr lang="fr-CH" altLang="fr-FR" sz="2000" dirty="0">
              <a:solidFill>
                <a:schemeClr val="tx1"/>
              </a:solidFill>
              <a:latin typeface="Helvetica" panose="020B0604020202020204" pitchFamily="34" charset="0"/>
            </a:endParaRPr>
          </a:p>
        </p:txBody>
      </p:sp>
      <p:sp>
        <p:nvSpPr>
          <p:cNvPr id="4" name="Rectangle 3">
            <a:extLst>
              <a:ext uri="{FF2B5EF4-FFF2-40B4-BE49-F238E27FC236}">
                <a16:creationId xmlns:a16="http://schemas.microsoft.com/office/drawing/2014/main" id="{3B819D5B-4808-436E-AAE4-798CC94A043E}"/>
              </a:ext>
            </a:extLst>
          </p:cNvPr>
          <p:cNvSpPr/>
          <p:nvPr/>
        </p:nvSpPr>
        <p:spPr>
          <a:xfrm>
            <a:off x="167801" y="4943508"/>
            <a:ext cx="9961935" cy="584775"/>
          </a:xfrm>
          <a:prstGeom prst="rect">
            <a:avLst/>
          </a:prstGeom>
        </p:spPr>
        <p:txBody>
          <a:bodyPr wrap="square">
            <a:spAutoFit/>
          </a:bodyPr>
          <a:lstStyle/>
          <a:p>
            <a:r>
              <a:rPr lang="en-CH" sz="1600" dirty="0">
                <a:hlinkClick r:id="rId2"/>
              </a:rPr>
              <a:t>https://www.epfl.ch/education/studies/en/rules-and-procedures/faq/registering-courses-exams-withdraw/</a:t>
            </a:r>
            <a:endParaRPr lang="en-US" sz="1600" dirty="0"/>
          </a:p>
          <a:p>
            <a:endParaRPr lang="en-CH" sz="1600" dirty="0"/>
          </a:p>
        </p:txBody>
      </p:sp>
    </p:spTree>
    <p:extLst>
      <p:ext uri="{BB962C8B-B14F-4D97-AF65-F5344CB8AC3E}">
        <p14:creationId xmlns:p14="http://schemas.microsoft.com/office/powerpoint/2010/main" val="3789230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9C580B-8712-4B41-9444-48835C3944F6}"/>
              </a:ext>
            </a:extLst>
          </p:cNvPr>
          <p:cNvSpPr txBox="1">
            <a:spLocks noChangeArrowheads="1"/>
          </p:cNvSpPr>
          <p:nvPr/>
        </p:nvSpPr>
        <p:spPr>
          <a:xfrm>
            <a:off x="381000" y="244475"/>
            <a:ext cx="9296400" cy="746125"/>
          </a:xfrm>
          <a:prstGeom prst="rect">
            <a:avLst/>
          </a:prstGeom>
          <a:noFill/>
        </p:spPr>
        <p:txBody>
          <a:bodyP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ctr" fontAlgn="auto">
              <a:spcAft>
                <a:spcPts val="0"/>
              </a:spcAft>
              <a:buNone/>
            </a:pPr>
            <a:r>
              <a:rPr lang="fr-CH" altLang="fr-FR" sz="2400" b="1" dirty="0">
                <a:solidFill>
                  <a:srgbClr val="FF0000"/>
                </a:solidFill>
                <a:latin typeface="Helvetica" panose="020B0604020202020204" pitchFamily="34" charset="0"/>
              </a:rPr>
              <a:t>Course Moodle</a:t>
            </a:r>
            <a:endParaRPr lang="fr-CH" altLang="fr-FR" sz="4400" b="1" dirty="0">
              <a:solidFill>
                <a:srgbClr val="FF0000"/>
              </a:solidFill>
              <a:latin typeface="Helvetica" panose="020B0604020202020204" pitchFamily="34" charset="0"/>
            </a:endParaRPr>
          </a:p>
        </p:txBody>
      </p:sp>
      <p:pic>
        <p:nvPicPr>
          <p:cNvPr id="5" name="Image 4">
            <a:extLst>
              <a:ext uri="{FF2B5EF4-FFF2-40B4-BE49-F238E27FC236}">
                <a16:creationId xmlns:a16="http://schemas.microsoft.com/office/drawing/2014/main" id="{CF41ABF2-63DE-35A7-23EA-190639655379}"/>
              </a:ext>
            </a:extLst>
          </p:cNvPr>
          <p:cNvPicPr>
            <a:picLocks noChangeAspect="1"/>
          </p:cNvPicPr>
          <p:nvPr/>
        </p:nvPicPr>
        <p:blipFill>
          <a:blip r:embed="rId2"/>
          <a:stretch>
            <a:fillRect/>
          </a:stretch>
        </p:blipFill>
        <p:spPr>
          <a:xfrm>
            <a:off x="1661652" y="687729"/>
            <a:ext cx="7058579" cy="5787555"/>
          </a:xfrm>
          <a:prstGeom prst="rect">
            <a:avLst/>
          </a:prstGeom>
        </p:spPr>
      </p:pic>
    </p:spTree>
    <p:extLst>
      <p:ext uri="{BB962C8B-B14F-4D97-AF65-F5344CB8AC3E}">
        <p14:creationId xmlns:p14="http://schemas.microsoft.com/office/powerpoint/2010/main" val="275900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040D72C-B94C-4261-ADE9-D8BD17B2CACE}"/>
              </a:ext>
            </a:extLst>
          </p:cNvPr>
          <p:cNvSpPr txBox="1">
            <a:spLocks noChangeArrowheads="1"/>
          </p:cNvSpPr>
          <p:nvPr/>
        </p:nvSpPr>
        <p:spPr>
          <a:xfrm>
            <a:off x="381000" y="45702"/>
            <a:ext cx="9296400" cy="746125"/>
          </a:xfrm>
          <a:prstGeom prst="rect">
            <a:avLst/>
          </a:prstGeom>
          <a:noFill/>
        </p:spPr>
        <p:txBody>
          <a:bodyP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ctr" fontAlgn="auto">
              <a:spcAft>
                <a:spcPts val="0"/>
              </a:spcAft>
              <a:buNone/>
            </a:pPr>
            <a:r>
              <a:rPr lang="fr-CH" altLang="fr-FR" sz="2400" b="1" dirty="0" err="1">
                <a:solidFill>
                  <a:srgbClr val="FF0000"/>
                </a:solidFill>
                <a:latin typeface="Helvetica" panose="020B0604020202020204" pitchFamily="34" charset="0"/>
              </a:rPr>
              <a:t>What</a:t>
            </a:r>
            <a:r>
              <a:rPr lang="fr-CH" altLang="fr-FR" sz="2400" b="1" dirty="0">
                <a:solidFill>
                  <a:srgbClr val="FF0000"/>
                </a:solidFill>
                <a:latin typeface="Helvetica" panose="020B0604020202020204" pitchFamily="34" charset="0"/>
              </a:rPr>
              <a:t> do </a:t>
            </a:r>
            <a:r>
              <a:rPr lang="fr-CH" altLang="fr-FR" sz="2400" b="1" dirty="0" err="1">
                <a:solidFill>
                  <a:srgbClr val="FF0000"/>
                </a:solidFill>
                <a:latin typeface="Helvetica" panose="020B0604020202020204" pitchFamily="34" charset="0"/>
              </a:rPr>
              <a:t>previous</a:t>
            </a:r>
            <a:r>
              <a:rPr lang="fr-CH" altLang="fr-FR" sz="2400" b="1" dirty="0">
                <a:solidFill>
                  <a:srgbClr val="FF0000"/>
                </a:solidFill>
                <a:latin typeface="Helvetica" panose="020B0604020202020204" pitchFamily="34" charset="0"/>
              </a:rPr>
              <a:t> </a:t>
            </a:r>
            <a:r>
              <a:rPr lang="fr-CH" altLang="fr-FR" sz="2400" b="1" dirty="0" err="1">
                <a:solidFill>
                  <a:srgbClr val="FF0000"/>
                </a:solidFill>
                <a:latin typeface="Helvetica" panose="020B0604020202020204" pitchFamily="34" charset="0"/>
              </a:rPr>
              <a:t>students</a:t>
            </a:r>
            <a:r>
              <a:rPr lang="fr-CH" altLang="fr-FR" sz="2400" b="1" dirty="0">
                <a:solidFill>
                  <a:srgbClr val="FF0000"/>
                </a:solidFill>
                <a:latin typeface="Helvetica" panose="020B0604020202020204" pitchFamily="34" charset="0"/>
              </a:rPr>
              <a:t> </a:t>
            </a:r>
            <a:r>
              <a:rPr lang="fr-CH" altLang="fr-FR" sz="2400" b="1" dirty="0" err="1">
                <a:solidFill>
                  <a:srgbClr val="FF0000"/>
                </a:solidFill>
                <a:latin typeface="Helvetica" panose="020B0604020202020204" pitchFamily="34" charset="0"/>
              </a:rPr>
              <a:t>say</a:t>
            </a:r>
            <a:r>
              <a:rPr lang="fr-CH" altLang="fr-FR" sz="2400" b="1" dirty="0">
                <a:solidFill>
                  <a:srgbClr val="FF0000"/>
                </a:solidFill>
                <a:latin typeface="Helvetica" panose="020B0604020202020204" pitchFamily="34" charset="0"/>
              </a:rPr>
              <a:t> about the course?</a:t>
            </a:r>
            <a:endParaRPr lang="fr-CH" altLang="fr-FR" sz="4400" b="1" dirty="0">
              <a:solidFill>
                <a:srgbClr val="FF0000"/>
              </a:solidFill>
              <a:latin typeface="Helvetica" panose="020B0604020202020204" pitchFamily="34" charset="0"/>
            </a:endParaRPr>
          </a:p>
        </p:txBody>
      </p:sp>
      <p:sp>
        <p:nvSpPr>
          <p:cNvPr id="4" name="Rectangle 3">
            <a:extLst>
              <a:ext uri="{FF2B5EF4-FFF2-40B4-BE49-F238E27FC236}">
                <a16:creationId xmlns:a16="http://schemas.microsoft.com/office/drawing/2014/main" id="{E9B87400-B76A-41E2-AD29-25E09273B402}"/>
              </a:ext>
            </a:extLst>
          </p:cNvPr>
          <p:cNvSpPr/>
          <p:nvPr/>
        </p:nvSpPr>
        <p:spPr>
          <a:xfrm>
            <a:off x="97972" y="3735199"/>
            <a:ext cx="9677400" cy="3139321"/>
          </a:xfrm>
          <a:prstGeom prst="rect">
            <a:avLst/>
          </a:prstGeom>
        </p:spPr>
        <p:txBody>
          <a:bodyPr wrap="square">
            <a:spAutoFit/>
          </a:bodyPr>
          <a:lstStyle/>
          <a:p>
            <a:pPr marL="457200" indent="-457200">
              <a:spcBef>
                <a:spcPts val="600"/>
              </a:spcBef>
              <a:spcAft>
                <a:spcPts val="600"/>
              </a:spcAft>
              <a:buFont typeface="Wingdings" panose="05000000000000000000" pitchFamily="2" charset="2"/>
              <a:buChar char="§"/>
            </a:pPr>
            <a:r>
              <a:rPr lang="en-US" sz="1400" i="1" dirty="0">
                <a:solidFill>
                  <a:schemeClr val="tx1"/>
                </a:solidFill>
                <a:latin typeface="ArialMT"/>
              </a:rPr>
              <a:t>“ </a:t>
            </a:r>
            <a:r>
              <a:rPr lang="fr-FR" sz="1400" i="1" dirty="0">
                <a:solidFill>
                  <a:schemeClr val="tx1"/>
                </a:solidFill>
                <a:latin typeface="ArialMT"/>
              </a:rPr>
              <a:t>Mon cours préféré ce semestre. Il est en totale adéquation avec le cours de Métaux et Alliages ce qui permet de mieux comprendre et de le voir pour de vrai. Les assistants étaient tous motivés et motivant ce qui rend les TP encore meilleurs</a:t>
            </a:r>
            <a:r>
              <a:rPr lang="en-US" sz="1400" i="1" dirty="0">
                <a:solidFill>
                  <a:schemeClr val="tx1"/>
                </a:solidFill>
                <a:latin typeface="ArialMT"/>
              </a:rPr>
              <a:t>”</a:t>
            </a:r>
          </a:p>
          <a:p>
            <a:pPr marL="457200" indent="-457200">
              <a:spcBef>
                <a:spcPts val="600"/>
              </a:spcBef>
              <a:spcAft>
                <a:spcPts val="600"/>
              </a:spcAft>
              <a:buFont typeface="Wingdings" panose="05000000000000000000" pitchFamily="2" charset="2"/>
              <a:buChar char="§"/>
            </a:pPr>
            <a:r>
              <a:rPr lang="en-US" sz="1400" i="1" dirty="0">
                <a:solidFill>
                  <a:schemeClr val="tx1"/>
                </a:solidFill>
                <a:latin typeface="ArialMT"/>
              </a:rPr>
              <a:t>“ </a:t>
            </a:r>
            <a:r>
              <a:rPr lang="fr-FR" sz="1400" i="1" dirty="0">
                <a:solidFill>
                  <a:schemeClr val="tx1"/>
                </a:solidFill>
                <a:latin typeface="ArialMT"/>
              </a:rPr>
              <a:t>Cours/</a:t>
            </a:r>
            <a:r>
              <a:rPr lang="fr-FR" sz="1400" i="1" dirty="0" err="1">
                <a:solidFill>
                  <a:schemeClr val="tx1"/>
                </a:solidFill>
                <a:latin typeface="ArialMT"/>
              </a:rPr>
              <a:t>TPs</a:t>
            </a:r>
            <a:r>
              <a:rPr lang="fr-FR" sz="1400" i="1" dirty="0">
                <a:solidFill>
                  <a:schemeClr val="tx1"/>
                </a:solidFill>
                <a:latin typeface="ArialMT"/>
              </a:rPr>
              <a:t> intéressants qui permettent de bien acquérir des notions vues dans le cours métaux et alliage avec une petite aparté intéressante sur le béton.</a:t>
            </a:r>
            <a:r>
              <a:rPr lang="en-US" sz="1400" i="1" dirty="0">
                <a:solidFill>
                  <a:schemeClr val="tx1"/>
                </a:solidFill>
                <a:latin typeface="ArialMT"/>
              </a:rPr>
              <a:t> ”</a:t>
            </a:r>
          </a:p>
          <a:p>
            <a:pPr marL="457200" indent="-457200">
              <a:spcBef>
                <a:spcPts val="600"/>
              </a:spcBef>
              <a:spcAft>
                <a:spcPts val="600"/>
              </a:spcAft>
              <a:buFont typeface="Wingdings" panose="05000000000000000000" pitchFamily="2" charset="2"/>
              <a:buChar char="§"/>
            </a:pPr>
            <a:r>
              <a:rPr lang="en-US" sz="1400" i="1" dirty="0">
                <a:solidFill>
                  <a:schemeClr val="tx1"/>
                </a:solidFill>
                <a:latin typeface="ArialMT"/>
              </a:rPr>
              <a:t>“ </a:t>
            </a:r>
            <a:r>
              <a:rPr lang="fr-FR" sz="1400" i="1" dirty="0">
                <a:solidFill>
                  <a:schemeClr val="tx1"/>
                </a:solidFill>
                <a:latin typeface="ArialMT"/>
              </a:rPr>
              <a:t>Les TP sont absolument nécessaires dans ce semestre. J'ai l'impression que c'est lors des TP que j'ai le plus appris pendant le semestre. Ils ont également fortement aidé à comprendre le cours de Métaux et Alliages. J'ai apprécié l'adaptation faite suite aux évaluations faites après quelques semaines de cours. Les </a:t>
            </a:r>
            <a:r>
              <a:rPr lang="fr-FR" sz="1400" i="1" dirty="0" err="1">
                <a:solidFill>
                  <a:schemeClr val="tx1"/>
                </a:solidFill>
                <a:latin typeface="ArialMT"/>
              </a:rPr>
              <a:t>feed-backs</a:t>
            </a:r>
            <a:r>
              <a:rPr lang="fr-FR" sz="1400" i="1" dirty="0">
                <a:solidFill>
                  <a:schemeClr val="tx1"/>
                </a:solidFill>
                <a:latin typeface="ArialMT"/>
              </a:rPr>
              <a:t> sur les TP étaient très utiles.</a:t>
            </a:r>
            <a:r>
              <a:rPr lang="en-US" sz="1400" i="1" dirty="0">
                <a:solidFill>
                  <a:schemeClr val="tx1"/>
                </a:solidFill>
                <a:latin typeface="ArialMT"/>
              </a:rPr>
              <a:t> ”</a:t>
            </a:r>
          </a:p>
          <a:p>
            <a:pPr marL="457200" indent="-457200">
              <a:spcBef>
                <a:spcPts val="600"/>
              </a:spcBef>
              <a:spcAft>
                <a:spcPts val="600"/>
              </a:spcAft>
              <a:buFont typeface="Wingdings" panose="05000000000000000000" pitchFamily="2" charset="2"/>
              <a:buChar char="§"/>
            </a:pPr>
            <a:r>
              <a:rPr lang="en-US" sz="1400" i="1" dirty="0">
                <a:solidFill>
                  <a:schemeClr val="tx1"/>
                </a:solidFill>
                <a:latin typeface="ArialMT"/>
              </a:rPr>
              <a:t>“Absolutely brilliant of a course, learnt so much and helped a lot of learning and making connection with the knowledge learnt in other subjects such as Metal and Alloys. All the TAs explain the theory very well and through the writing of the report, it allows us to work as a team and verify that we have well understood the courses”</a:t>
            </a:r>
            <a:endParaRPr lang="en-CH" sz="1400" i="1" dirty="0">
              <a:solidFill>
                <a:schemeClr val="tx1"/>
              </a:solidFill>
            </a:endParaRPr>
          </a:p>
        </p:txBody>
      </p:sp>
      <p:pic>
        <p:nvPicPr>
          <p:cNvPr id="7" name="Picture 6">
            <a:extLst>
              <a:ext uri="{FF2B5EF4-FFF2-40B4-BE49-F238E27FC236}">
                <a16:creationId xmlns:a16="http://schemas.microsoft.com/office/drawing/2014/main" id="{7B4F79A9-D552-4BA9-BE96-EA4D20F59CFE}"/>
              </a:ext>
            </a:extLst>
          </p:cNvPr>
          <p:cNvPicPr>
            <a:picLocks noChangeAspect="1"/>
          </p:cNvPicPr>
          <p:nvPr/>
        </p:nvPicPr>
        <p:blipFill>
          <a:blip r:embed="rId2"/>
          <a:stretch>
            <a:fillRect/>
          </a:stretch>
        </p:blipFill>
        <p:spPr>
          <a:xfrm>
            <a:off x="2466975" y="1176419"/>
            <a:ext cx="5124450" cy="504825"/>
          </a:xfrm>
          <a:prstGeom prst="rect">
            <a:avLst/>
          </a:prstGeom>
        </p:spPr>
      </p:pic>
      <p:grpSp>
        <p:nvGrpSpPr>
          <p:cNvPr id="11" name="Group 10">
            <a:extLst>
              <a:ext uri="{FF2B5EF4-FFF2-40B4-BE49-F238E27FC236}">
                <a16:creationId xmlns:a16="http://schemas.microsoft.com/office/drawing/2014/main" id="{0D80B643-B40E-4136-8202-F9BE0C2F6AB4}"/>
              </a:ext>
            </a:extLst>
          </p:cNvPr>
          <p:cNvGrpSpPr/>
          <p:nvPr/>
        </p:nvGrpSpPr>
        <p:grpSpPr>
          <a:xfrm>
            <a:off x="1198789" y="1760083"/>
            <a:ext cx="7305675" cy="1838549"/>
            <a:chOff x="1198789" y="1807708"/>
            <a:chExt cx="7305675" cy="1838549"/>
          </a:xfrm>
        </p:grpSpPr>
        <p:pic>
          <p:nvPicPr>
            <p:cNvPr id="5" name="Picture 4">
              <a:extLst>
                <a:ext uri="{FF2B5EF4-FFF2-40B4-BE49-F238E27FC236}">
                  <a16:creationId xmlns:a16="http://schemas.microsoft.com/office/drawing/2014/main" id="{33337F70-26CC-4CAD-8140-A20F836EE5CE}"/>
                </a:ext>
              </a:extLst>
            </p:cNvPr>
            <p:cNvPicPr>
              <a:picLocks noChangeAspect="1"/>
            </p:cNvPicPr>
            <p:nvPr/>
          </p:nvPicPr>
          <p:blipFill>
            <a:blip r:embed="rId3"/>
            <a:stretch>
              <a:fillRect/>
            </a:stretch>
          </p:blipFill>
          <p:spPr>
            <a:xfrm>
              <a:off x="1236889" y="2731745"/>
              <a:ext cx="7267575" cy="438150"/>
            </a:xfrm>
            <a:prstGeom prst="rect">
              <a:avLst/>
            </a:prstGeom>
          </p:spPr>
        </p:pic>
        <p:pic>
          <p:nvPicPr>
            <p:cNvPr id="6" name="Picture 5">
              <a:extLst>
                <a:ext uri="{FF2B5EF4-FFF2-40B4-BE49-F238E27FC236}">
                  <a16:creationId xmlns:a16="http://schemas.microsoft.com/office/drawing/2014/main" id="{4D2F32BA-DBFE-4D4C-851E-91A94308B1F7}"/>
                </a:ext>
              </a:extLst>
            </p:cNvPr>
            <p:cNvPicPr>
              <a:picLocks noChangeAspect="1"/>
            </p:cNvPicPr>
            <p:nvPr/>
          </p:nvPicPr>
          <p:blipFill>
            <a:blip r:embed="rId4"/>
            <a:stretch>
              <a:fillRect/>
            </a:stretch>
          </p:blipFill>
          <p:spPr>
            <a:xfrm>
              <a:off x="1228045" y="1807708"/>
              <a:ext cx="7267575" cy="447675"/>
            </a:xfrm>
            <a:prstGeom prst="rect">
              <a:avLst/>
            </a:prstGeom>
          </p:spPr>
        </p:pic>
        <p:pic>
          <p:nvPicPr>
            <p:cNvPr id="8" name="Picture 7">
              <a:extLst>
                <a:ext uri="{FF2B5EF4-FFF2-40B4-BE49-F238E27FC236}">
                  <a16:creationId xmlns:a16="http://schemas.microsoft.com/office/drawing/2014/main" id="{29D7FAF3-7115-4E09-8061-63136A577C8D}"/>
                </a:ext>
              </a:extLst>
            </p:cNvPr>
            <p:cNvPicPr>
              <a:picLocks noChangeAspect="1"/>
            </p:cNvPicPr>
            <p:nvPr/>
          </p:nvPicPr>
          <p:blipFill>
            <a:blip r:embed="rId5"/>
            <a:stretch>
              <a:fillRect/>
            </a:stretch>
          </p:blipFill>
          <p:spPr>
            <a:xfrm>
              <a:off x="1198789" y="3217632"/>
              <a:ext cx="7305675" cy="428625"/>
            </a:xfrm>
            <a:prstGeom prst="rect">
              <a:avLst/>
            </a:prstGeom>
          </p:spPr>
        </p:pic>
        <p:pic>
          <p:nvPicPr>
            <p:cNvPr id="9" name="Picture 8">
              <a:extLst>
                <a:ext uri="{FF2B5EF4-FFF2-40B4-BE49-F238E27FC236}">
                  <a16:creationId xmlns:a16="http://schemas.microsoft.com/office/drawing/2014/main" id="{60CF44D2-36AC-4E45-B2CF-C84BDFA1A09D}"/>
                </a:ext>
              </a:extLst>
            </p:cNvPr>
            <p:cNvPicPr>
              <a:picLocks noChangeAspect="1"/>
            </p:cNvPicPr>
            <p:nvPr/>
          </p:nvPicPr>
          <p:blipFill>
            <a:blip r:embed="rId6"/>
            <a:stretch>
              <a:fillRect/>
            </a:stretch>
          </p:blipFill>
          <p:spPr>
            <a:xfrm>
              <a:off x="1228726" y="2241434"/>
              <a:ext cx="7267575" cy="466725"/>
            </a:xfrm>
            <a:prstGeom prst="rect">
              <a:avLst/>
            </a:prstGeom>
          </p:spPr>
        </p:pic>
      </p:grpSp>
      <p:pic>
        <p:nvPicPr>
          <p:cNvPr id="10" name="Picture 9">
            <a:extLst>
              <a:ext uri="{FF2B5EF4-FFF2-40B4-BE49-F238E27FC236}">
                <a16:creationId xmlns:a16="http://schemas.microsoft.com/office/drawing/2014/main" id="{A85A7B38-ACB3-4F19-9492-085B72F6748D}"/>
              </a:ext>
            </a:extLst>
          </p:cNvPr>
          <p:cNvPicPr>
            <a:picLocks noChangeAspect="1"/>
          </p:cNvPicPr>
          <p:nvPr/>
        </p:nvPicPr>
        <p:blipFill>
          <a:blip r:embed="rId7"/>
          <a:stretch>
            <a:fillRect/>
          </a:stretch>
        </p:blipFill>
        <p:spPr>
          <a:xfrm>
            <a:off x="1104900" y="525523"/>
            <a:ext cx="7848600" cy="666750"/>
          </a:xfrm>
          <a:prstGeom prst="rect">
            <a:avLst/>
          </a:prstGeom>
        </p:spPr>
      </p:pic>
      <p:sp>
        <p:nvSpPr>
          <p:cNvPr id="12" name="Rectangle 11">
            <a:extLst>
              <a:ext uri="{FF2B5EF4-FFF2-40B4-BE49-F238E27FC236}">
                <a16:creationId xmlns:a16="http://schemas.microsoft.com/office/drawing/2014/main" id="{2DFC3459-3EEF-48B3-AD32-694C6604AFA2}"/>
              </a:ext>
            </a:extLst>
          </p:cNvPr>
          <p:cNvSpPr/>
          <p:nvPr/>
        </p:nvSpPr>
        <p:spPr>
          <a:xfrm>
            <a:off x="1104900" y="538142"/>
            <a:ext cx="7848600" cy="3060490"/>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01459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subTitle" idx="1"/>
          </p:nvPr>
        </p:nvSpPr>
        <p:spPr>
          <a:xfrm>
            <a:off x="381000" y="244475"/>
            <a:ext cx="9296400" cy="746125"/>
          </a:xfrm>
          <a:noFill/>
        </p:spPr>
        <p:txBody>
          <a:bodyPr>
            <a:normAutofit/>
          </a:bodyPr>
          <a:lstStyle/>
          <a:p>
            <a:r>
              <a:rPr lang="en-GB" altLang="fr-FR" sz="3600" b="1" dirty="0">
                <a:solidFill>
                  <a:srgbClr val="FF0000"/>
                </a:solidFill>
                <a:latin typeface="Helvetica" panose="020B0604020202020204" pitchFamily="34" charset="0"/>
              </a:rPr>
              <a:t>Goals of the TPs</a:t>
            </a:r>
            <a:endParaRPr lang="en-GB" altLang="fr-FR" sz="6000" b="1" dirty="0">
              <a:solidFill>
                <a:srgbClr val="FF0000"/>
              </a:solidFill>
              <a:latin typeface="Helvetica" panose="020B0604020202020204" pitchFamily="34" charset="0"/>
            </a:endParaRPr>
          </a:p>
        </p:txBody>
      </p:sp>
      <p:sp>
        <p:nvSpPr>
          <p:cNvPr id="8194" name="Text Box 4"/>
          <p:cNvSpPr txBox="1">
            <a:spLocks noChangeArrowheads="1"/>
          </p:cNvSpPr>
          <p:nvPr/>
        </p:nvSpPr>
        <p:spPr bwMode="auto">
          <a:xfrm>
            <a:off x="247650" y="1443841"/>
            <a:ext cx="9429750"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66700" indent="-266700">
              <a:defRPr sz="2800">
                <a:solidFill>
                  <a:srgbClr val="FDEC00"/>
                </a:solidFill>
                <a:latin typeface="Geneva" pitchFamily="-84" charset="0"/>
                <a:ea typeface="MS PGothic" panose="020B0600070205080204" pitchFamily="34" charset="-128"/>
              </a:defRPr>
            </a:lvl1pPr>
            <a:lvl2pPr marL="742950" indent="-285750">
              <a:defRPr sz="2800">
                <a:solidFill>
                  <a:srgbClr val="FDEC00"/>
                </a:solidFill>
                <a:latin typeface="Geneva" pitchFamily="-84" charset="0"/>
                <a:ea typeface="MS PGothic" panose="020B0600070205080204" pitchFamily="34" charset="-128"/>
              </a:defRPr>
            </a:lvl2pPr>
            <a:lvl3pPr marL="1143000" indent="-228600">
              <a:defRPr sz="2800">
                <a:solidFill>
                  <a:srgbClr val="FDEC00"/>
                </a:solidFill>
                <a:latin typeface="Geneva" pitchFamily="-84" charset="0"/>
                <a:ea typeface="MS PGothic" panose="020B0600070205080204" pitchFamily="34" charset="-128"/>
              </a:defRPr>
            </a:lvl3pPr>
            <a:lvl4pPr marL="1600200" indent="-228600">
              <a:defRPr sz="2800">
                <a:solidFill>
                  <a:srgbClr val="FDEC00"/>
                </a:solidFill>
                <a:latin typeface="Geneva" pitchFamily="-84" charset="0"/>
                <a:ea typeface="MS PGothic" panose="020B0600070205080204" pitchFamily="34" charset="-128"/>
              </a:defRPr>
            </a:lvl4pPr>
            <a:lvl5pPr marL="2057400" indent="-228600">
              <a:defRPr sz="2800">
                <a:solidFill>
                  <a:srgbClr val="FDEC00"/>
                </a:solidFill>
                <a:latin typeface="Geneva" pitchFamily="-84" charset="0"/>
                <a:ea typeface="MS PGothic" panose="020B0600070205080204" pitchFamily="34" charset="-128"/>
              </a:defRPr>
            </a:lvl5pPr>
            <a:lvl6pPr marL="25146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6pPr>
            <a:lvl7pPr marL="29718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7pPr>
            <a:lvl8pPr marL="34290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8pPr>
            <a:lvl9pPr marL="38862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9pPr>
          </a:lstStyle>
          <a:p>
            <a:pPr>
              <a:spcAft>
                <a:spcPts val="3000"/>
              </a:spcAft>
              <a:buFont typeface="Arial" panose="020B0604020202020204" pitchFamily="34" charset="0"/>
              <a:buChar char="•"/>
            </a:pPr>
            <a:r>
              <a:rPr lang="en-US" altLang="fr-FR" sz="2000" dirty="0">
                <a:solidFill>
                  <a:schemeClr val="tx1"/>
                </a:solidFill>
                <a:latin typeface="Helvetica" panose="020B0604020202020204" pitchFamily="34" charset="0"/>
              </a:rPr>
              <a:t>Get acquainted with</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fundamental</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material</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testing</a:t>
            </a:r>
            <a:r>
              <a:rPr lang="fr-CH" altLang="fr-FR" sz="2000" dirty="0">
                <a:solidFill>
                  <a:schemeClr val="tx1"/>
                </a:solidFill>
                <a:latin typeface="Helvetica" panose="020B0604020202020204" pitchFamily="34" charset="0"/>
              </a:rPr>
              <a:t> and </a:t>
            </a:r>
            <a:r>
              <a:rPr lang="fr-CH" altLang="fr-FR" sz="2000" dirty="0" err="1">
                <a:solidFill>
                  <a:schemeClr val="tx1"/>
                </a:solidFill>
                <a:latin typeface="Helvetica" panose="020B0604020202020204" pitchFamily="34" charset="0"/>
              </a:rPr>
              <a:t>characterization</a:t>
            </a:r>
            <a:r>
              <a:rPr lang="fr-CH" altLang="fr-FR" sz="2000" dirty="0">
                <a:solidFill>
                  <a:schemeClr val="tx1"/>
                </a:solidFill>
                <a:latin typeface="Helvetica" panose="020B0604020202020204" pitchFamily="34" charset="0"/>
              </a:rPr>
              <a:t> techniques </a:t>
            </a:r>
            <a:r>
              <a:rPr lang="fr-CH" altLang="fr-FR" sz="2000" dirty="0" err="1">
                <a:solidFill>
                  <a:schemeClr val="tx1"/>
                </a:solidFill>
                <a:latin typeface="Helvetica" panose="020B0604020202020204" pitchFamily="34" charset="0"/>
              </a:rPr>
              <a:t>from</a:t>
            </a:r>
            <a:r>
              <a:rPr lang="fr-CH" altLang="fr-FR" sz="2000" dirty="0">
                <a:solidFill>
                  <a:schemeClr val="tx1"/>
                </a:solidFill>
                <a:latin typeface="Helvetica" panose="020B0604020202020204" pitchFamily="34" charset="0"/>
              </a:rPr>
              <a:t> a </a:t>
            </a:r>
            <a:r>
              <a:rPr lang="fr-CH" altLang="fr-FR" sz="2000" dirty="0" err="1">
                <a:solidFill>
                  <a:schemeClr val="tx1"/>
                </a:solidFill>
                <a:latin typeface="Helvetica" panose="020B0604020202020204" pitchFamily="34" charset="0"/>
              </a:rPr>
              <a:t>practical</a:t>
            </a:r>
            <a:r>
              <a:rPr lang="fr-CH" altLang="fr-FR" sz="2000" dirty="0">
                <a:solidFill>
                  <a:schemeClr val="tx1"/>
                </a:solidFill>
                <a:latin typeface="Helvetica" panose="020B0604020202020204" pitchFamily="34" charset="0"/>
              </a:rPr>
              <a:t> perspective</a:t>
            </a:r>
          </a:p>
          <a:p>
            <a:pPr>
              <a:spcAft>
                <a:spcPts val="3000"/>
              </a:spcAft>
              <a:buFont typeface="Arial" panose="020B0604020202020204" pitchFamily="34" charset="0"/>
              <a:buChar char="•"/>
            </a:pPr>
            <a:r>
              <a:rPr lang="fr-CH" altLang="fr-FR" sz="2000" dirty="0" err="1">
                <a:solidFill>
                  <a:schemeClr val="tx1"/>
                </a:solidFill>
                <a:latin typeface="Helvetica" panose="020B0604020202020204" pitchFamily="34" charset="0"/>
              </a:rPr>
              <a:t>Understand</a:t>
            </a:r>
            <a:r>
              <a:rPr lang="fr-CH" altLang="fr-FR" sz="2000" dirty="0">
                <a:solidFill>
                  <a:schemeClr val="tx1"/>
                </a:solidFill>
                <a:latin typeface="Helvetica" panose="020B0604020202020204" pitchFamily="34" charset="0"/>
              </a:rPr>
              <a:t> the </a:t>
            </a:r>
            <a:r>
              <a:rPr lang="fr-CH" altLang="fr-FR" sz="2000" dirty="0" err="1">
                <a:solidFill>
                  <a:schemeClr val="tx1"/>
                </a:solidFill>
                <a:latin typeface="Helvetica" panose="020B0604020202020204" pitchFamily="34" charset="0"/>
              </a:rPr>
              <a:t>processing</a:t>
            </a:r>
            <a:r>
              <a:rPr lang="fr-CH" altLang="fr-FR" sz="2000" dirty="0">
                <a:solidFill>
                  <a:schemeClr val="tx1"/>
                </a:solidFill>
                <a:latin typeface="Helvetica" panose="020B0604020202020204" pitchFamily="34" charset="0"/>
              </a:rPr>
              <a:t>-microstructure-</a:t>
            </a:r>
            <a:r>
              <a:rPr lang="fr-CH" altLang="fr-FR" sz="2000" dirty="0" err="1">
                <a:solidFill>
                  <a:schemeClr val="tx1"/>
                </a:solidFill>
                <a:latin typeface="Helvetica" panose="020B0604020202020204" pitchFamily="34" charset="0"/>
              </a:rPr>
              <a:t>property</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relationships</a:t>
            </a:r>
            <a:r>
              <a:rPr lang="fr-CH" altLang="fr-FR" sz="2000" dirty="0">
                <a:solidFill>
                  <a:schemeClr val="tx1"/>
                </a:solidFill>
                <a:latin typeface="Helvetica" panose="020B0604020202020204" pitchFamily="34" charset="0"/>
              </a:rPr>
              <a:t> of </a:t>
            </a:r>
            <a:r>
              <a:rPr lang="fr-CH" altLang="fr-FR" sz="2000" dirty="0" err="1">
                <a:solidFill>
                  <a:schemeClr val="tx1"/>
                </a:solidFill>
                <a:latin typeface="Helvetica" panose="020B0604020202020204" pitchFamily="34" charset="0"/>
              </a:rPr>
              <a:t>different</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materials</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under</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various</a:t>
            </a:r>
            <a:r>
              <a:rPr lang="fr-CH" altLang="fr-FR" sz="2000" dirty="0">
                <a:solidFill>
                  <a:schemeClr val="tx1"/>
                </a:solidFill>
                <a:latin typeface="Helvetica" panose="020B0604020202020204" pitchFamily="34" charset="0"/>
              </a:rPr>
              <a:t> conditions</a:t>
            </a:r>
            <a:endParaRPr lang="en-US" altLang="fr-FR" sz="2000" dirty="0">
              <a:solidFill>
                <a:schemeClr val="tx1"/>
              </a:solidFill>
              <a:latin typeface="Helvetica" panose="020B0604020202020204" pitchFamily="34" charset="0"/>
            </a:endParaRPr>
          </a:p>
          <a:p>
            <a:pPr>
              <a:spcAft>
                <a:spcPts val="3000"/>
              </a:spcAft>
              <a:buFont typeface="Arial" panose="020B0604020202020204" pitchFamily="34" charset="0"/>
              <a:buChar char="•"/>
            </a:pPr>
            <a:r>
              <a:rPr lang="en-US" altLang="fr-FR" sz="2000" dirty="0">
                <a:solidFill>
                  <a:schemeClr val="tx1"/>
                </a:solidFill>
                <a:latin typeface="Helvetica" panose="020B0604020202020204" pitchFamily="34" charset="0"/>
              </a:rPr>
              <a:t>Perform experiments according to given protocols to collect, organize and analyze experimental data</a:t>
            </a:r>
          </a:p>
          <a:p>
            <a:pPr>
              <a:spcAft>
                <a:spcPts val="3000"/>
              </a:spcAft>
              <a:buFont typeface="Arial" panose="020B0604020202020204" pitchFamily="34" charset="0"/>
              <a:buChar char="•"/>
            </a:pPr>
            <a:r>
              <a:rPr lang="en-US" altLang="fr-FR" sz="2000" dirty="0">
                <a:solidFill>
                  <a:schemeClr val="tx1"/>
                </a:solidFill>
                <a:latin typeface="Helvetica" panose="020B0604020202020204" pitchFamily="34" charset="0"/>
              </a:rPr>
              <a:t>Write technical reports presenting working procedure, discussing and drawing conclusions from experimental results, showing critical-thinking and referring to underlying fundamentals</a:t>
            </a:r>
          </a:p>
        </p:txBody>
      </p:sp>
      <p:sp>
        <p:nvSpPr>
          <p:cNvPr id="2" name="Rectangle 1">
            <a:extLst>
              <a:ext uri="{FF2B5EF4-FFF2-40B4-BE49-F238E27FC236}">
                <a16:creationId xmlns:a16="http://schemas.microsoft.com/office/drawing/2014/main" id="{74EE2F5D-846F-4CB4-9A95-DE38F335B02C}"/>
              </a:ext>
            </a:extLst>
          </p:cNvPr>
          <p:cNvSpPr/>
          <p:nvPr/>
        </p:nvSpPr>
        <p:spPr>
          <a:xfrm>
            <a:off x="525780" y="4328160"/>
            <a:ext cx="9067800" cy="11887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subTitle" idx="1"/>
          </p:nvPr>
        </p:nvSpPr>
        <p:spPr>
          <a:xfrm>
            <a:off x="381000" y="244475"/>
            <a:ext cx="9296400" cy="746125"/>
          </a:xfrm>
          <a:noFill/>
        </p:spPr>
        <p:txBody>
          <a:bodyPr>
            <a:normAutofit/>
          </a:bodyPr>
          <a:lstStyle/>
          <a:p>
            <a:r>
              <a:rPr lang="en-GB" altLang="fr-FR" sz="3200" b="1" dirty="0">
                <a:solidFill>
                  <a:srgbClr val="FF0000"/>
                </a:solidFill>
                <a:latin typeface="Helvetica" panose="020B0604020202020204" pitchFamily="34" charset="0"/>
              </a:rPr>
              <a:t>Structure of the TPs</a:t>
            </a:r>
            <a:endParaRPr lang="en-GB" altLang="fr-FR" sz="5400" b="1" dirty="0">
              <a:solidFill>
                <a:srgbClr val="FF0000"/>
              </a:solidFill>
              <a:latin typeface="Helvetica" panose="020B0604020202020204" pitchFamily="34" charset="0"/>
            </a:endParaRPr>
          </a:p>
        </p:txBody>
      </p:sp>
      <p:sp>
        <p:nvSpPr>
          <p:cNvPr id="10242" name="Text Box 4"/>
          <p:cNvSpPr txBox="1">
            <a:spLocks noChangeArrowheads="1"/>
          </p:cNvSpPr>
          <p:nvPr/>
        </p:nvSpPr>
        <p:spPr bwMode="auto">
          <a:xfrm>
            <a:off x="228600" y="728414"/>
            <a:ext cx="8620125"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66700" indent="-266700">
              <a:defRPr sz="2800">
                <a:solidFill>
                  <a:srgbClr val="FDEC00"/>
                </a:solidFill>
                <a:latin typeface="Geneva" pitchFamily="-84" charset="0"/>
                <a:ea typeface="MS PGothic" panose="020B0600070205080204" pitchFamily="34" charset="-128"/>
              </a:defRPr>
            </a:lvl1pPr>
            <a:lvl2pPr marL="742950" indent="-285750">
              <a:defRPr sz="2800">
                <a:solidFill>
                  <a:srgbClr val="FDEC00"/>
                </a:solidFill>
                <a:latin typeface="Geneva" pitchFamily="-84" charset="0"/>
                <a:ea typeface="MS PGothic" panose="020B0600070205080204" pitchFamily="34" charset="-128"/>
              </a:defRPr>
            </a:lvl2pPr>
            <a:lvl3pPr marL="1143000" indent="-228600">
              <a:defRPr sz="2800">
                <a:solidFill>
                  <a:srgbClr val="FDEC00"/>
                </a:solidFill>
                <a:latin typeface="Geneva" pitchFamily="-84" charset="0"/>
                <a:ea typeface="MS PGothic" panose="020B0600070205080204" pitchFamily="34" charset="-128"/>
              </a:defRPr>
            </a:lvl3pPr>
            <a:lvl4pPr marL="1600200" indent="-228600">
              <a:defRPr sz="2800">
                <a:solidFill>
                  <a:srgbClr val="FDEC00"/>
                </a:solidFill>
                <a:latin typeface="Geneva" pitchFamily="-84" charset="0"/>
                <a:ea typeface="MS PGothic" panose="020B0600070205080204" pitchFamily="34" charset="-128"/>
              </a:defRPr>
            </a:lvl4pPr>
            <a:lvl5pPr marL="2057400" indent="-228600">
              <a:defRPr sz="2800">
                <a:solidFill>
                  <a:srgbClr val="FDEC00"/>
                </a:solidFill>
                <a:latin typeface="Geneva" pitchFamily="-84" charset="0"/>
                <a:ea typeface="MS PGothic" panose="020B0600070205080204" pitchFamily="34" charset="-128"/>
              </a:defRPr>
            </a:lvl5pPr>
            <a:lvl6pPr marL="25146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6pPr>
            <a:lvl7pPr marL="29718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7pPr>
            <a:lvl8pPr marL="34290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8pPr>
            <a:lvl9pPr marL="38862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9pPr>
          </a:lstStyle>
          <a:p>
            <a:pPr>
              <a:spcAft>
                <a:spcPts val="600"/>
              </a:spcAft>
              <a:buFont typeface="Arial" panose="020B0604020202020204" pitchFamily="34" charset="0"/>
              <a:buChar char="•"/>
            </a:pPr>
            <a:r>
              <a:rPr lang="fr-FR" altLang="fr-FR" sz="2400" dirty="0">
                <a:solidFill>
                  <a:schemeClr val="tx1"/>
                </a:solidFill>
                <a:latin typeface="Helvetica" panose="020B0604020202020204" pitchFamily="34" charset="0"/>
              </a:rPr>
              <a:t>7 TP topics</a:t>
            </a:r>
          </a:p>
          <a:p>
            <a:pPr>
              <a:spcAft>
                <a:spcPts val="600"/>
              </a:spcAft>
              <a:buFont typeface="Arial" panose="020B0604020202020204" pitchFamily="34" charset="0"/>
              <a:buChar char="•"/>
            </a:pPr>
            <a:endParaRPr lang="fr-FR" altLang="fr-FR" sz="2400" dirty="0">
              <a:solidFill>
                <a:schemeClr val="tx1"/>
              </a:solidFill>
              <a:latin typeface="Helvetica" panose="020B0604020202020204" pitchFamily="34" charset="0"/>
            </a:endParaRPr>
          </a:p>
          <a:p>
            <a:pPr>
              <a:spcAft>
                <a:spcPts val="600"/>
              </a:spcAft>
              <a:buFont typeface="Arial" panose="020B0604020202020204" pitchFamily="34" charset="0"/>
              <a:buChar char="•"/>
            </a:pPr>
            <a:endParaRPr lang="fr-FR" altLang="fr-FR" sz="2400" dirty="0">
              <a:solidFill>
                <a:schemeClr val="tx1"/>
              </a:solidFill>
              <a:latin typeface="Helvetica" panose="020B0604020202020204" pitchFamily="34" charset="0"/>
            </a:endParaRPr>
          </a:p>
          <a:p>
            <a:pPr>
              <a:spcAft>
                <a:spcPts val="600"/>
              </a:spcAft>
              <a:buFont typeface="Arial" panose="020B0604020202020204" pitchFamily="34" charset="0"/>
              <a:buChar char="•"/>
            </a:pPr>
            <a:endParaRPr lang="fr-FR" altLang="fr-FR" sz="2400" dirty="0">
              <a:solidFill>
                <a:schemeClr val="tx1"/>
              </a:solidFill>
              <a:latin typeface="Helvetica" panose="020B0604020202020204" pitchFamily="34" charset="0"/>
            </a:endParaRPr>
          </a:p>
          <a:p>
            <a:pPr>
              <a:spcBef>
                <a:spcPts val="1200"/>
              </a:spcBef>
              <a:spcAft>
                <a:spcPts val="600"/>
              </a:spcAft>
              <a:buFont typeface="Arial" panose="020B0604020202020204" pitchFamily="34" charset="0"/>
              <a:buChar char="•"/>
            </a:pPr>
            <a:endParaRPr lang="fr-FR" altLang="fr-FR" sz="2400" dirty="0">
              <a:solidFill>
                <a:schemeClr val="tx1"/>
              </a:solidFill>
              <a:latin typeface="Helvetica" panose="020B0604020202020204" pitchFamily="34" charset="0"/>
            </a:endParaRPr>
          </a:p>
          <a:p>
            <a:pPr>
              <a:spcBef>
                <a:spcPts val="1200"/>
              </a:spcBef>
              <a:spcAft>
                <a:spcPts val="600"/>
              </a:spcAft>
              <a:buFont typeface="Arial" panose="020B0604020202020204" pitchFamily="34" charset="0"/>
              <a:buChar char="•"/>
            </a:pPr>
            <a:endParaRPr lang="fr-FR" altLang="fr-FR" sz="2400" dirty="0">
              <a:solidFill>
                <a:schemeClr val="tx1"/>
              </a:solidFill>
              <a:latin typeface="Helvetica" panose="020B0604020202020204" pitchFamily="34" charset="0"/>
            </a:endParaRPr>
          </a:p>
          <a:p>
            <a:pPr marL="0" indent="0">
              <a:spcBef>
                <a:spcPts val="1200"/>
              </a:spcBef>
              <a:spcAft>
                <a:spcPts val="600"/>
              </a:spcAft>
            </a:pPr>
            <a:endParaRPr lang="en-US" altLang="fr-FR" sz="2400" dirty="0">
              <a:solidFill>
                <a:schemeClr val="tx1"/>
              </a:solidFill>
              <a:latin typeface="Helvetica" panose="020B0604020202020204" pitchFamily="34" charset="0"/>
            </a:endParaRPr>
          </a:p>
          <a:p>
            <a:pPr>
              <a:spcBef>
                <a:spcPts val="1200"/>
              </a:spcBef>
              <a:spcAft>
                <a:spcPts val="600"/>
              </a:spcAft>
              <a:buFont typeface="Arial" panose="020B0604020202020204" pitchFamily="34" charset="0"/>
              <a:buChar char="•"/>
            </a:pPr>
            <a:endParaRPr lang="en-US" altLang="fr-FR" sz="2400" dirty="0">
              <a:solidFill>
                <a:schemeClr val="tx1"/>
              </a:solidFill>
              <a:latin typeface="Helvetica" panose="020B0604020202020204" pitchFamily="34" charset="0"/>
            </a:endParaRPr>
          </a:p>
          <a:p>
            <a:pPr>
              <a:spcBef>
                <a:spcPts val="1200"/>
              </a:spcBef>
              <a:spcAft>
                <a:spcPts val="600"/>
              </a:spcAft>
              <a:buFont typeface="Arial" panose="020B0604020202020204" pitchFamily="34" charset="0"/>
              <a:buChar char="•"/>
            </a:pPr>
            <a:r>
              <a:rPr lang="en-US" altLang="fr-FR" sz="2400" dirty="0">
                <a:solidFill>
                  <a:schemeClr val="tx1"/>
                </a:solidFill>
                <a:latin typeface="Helvetica" panose="020B0604020202020204" pitchFamily="34" charset="0"/>
              </a:rPr>
              <a:t>50 enrolled students → 8 groups</a:t>
            </a:r>
          </a:p>
          <a:p>
            <a:pPr marL="857250" lvl="2" indent="0">
              <a:spcBef>
                <a:spcPts val="1200"/>
              </a:spcBef>
              <a:spcAft>
                <a:spcPts val="600"/>
              </a:spcAft>
            </a:pPr>
            <a:r>
              <a:rPr lang="en-US" altLang="fr-FR" sz="2400" dirty="0">
                <a:solidFill>
                  <a:schemeClr val="tx1"/>
                </a:solidFill>
                <a:latin typeface="Helvetica" panose="020B0604020202020204" pitchFamily="34" charset="0"/>
              </a:rPr>
              <a:t>(6 groups of 6 students + 2 group of 7 students)</a:t>
            </a:r>
          </a:p>
        </p:txBody>
      </p:sp>
      <p:graphicFrame>
        <p:nvGraphicFramePr>
          <p:cNvPr id="4" name="Table 3">
            <a:extLst>
              <a:ext uri="{FF2B5EF4-FFF2-40B4-BE49-F238E27FC236}">
                <a16:creationId xmlns:a16="http://schemas.microsoft.com/office/drawing/2014/main" id="{8BE15050-9F0E-4F8C-B1DA-0D113103FC6C}"/>
              </a:ext>
            </a:extLst>
          </p:cNvPr>
          <p:cNvGraphicFramePr>
            <a:graphicFrameLocks noGrp="1"/>
          </p:cNvGraphicFramePr>
          <p:nvPr>
            <p:extLst>
              <p:ext uri="{D42A27DB-BD31-4B8C-83A1-F6EECF244321}">
                <p14:modId xmlns:p14="http://schemas.microsoft.com/office/powerpoint/2010/main" val="3759619214"/>
              </p:ext>
            </p:extLst>
          </p:nvPr>
        </p:nvGraphicFramePr>
        <p:xfrm>
          <a:off x="535781" y="1245939"/>
          <a:ext cx="8986837" cy="2937764"/>
        </p:xfrm>
        <a:graphic>
          <a:graphicData uri="http://schemas.openxmlformats.org/drawingml/2006/table">
            <a:tbl>
              <a:tblPr>
                <a:tableStyleId>{5C22544A-7EE6-4342-B048-85BDC9FD1C3A}</a:tableStyleId>
              </a:tblPr>
              <a:tblGrid>
                <a:gridCol w="2109258">
                  <a:extLst>
                    <a:ext uri="{9D8B030D-6E8A-4147-A177-3AD203B41FA5}">
                      <a16:colId xmlns:a16="http://schemas.microsoft.com/office/drawing/2014/main" val="4040591255"/>
                    </a:ext>
                  </a:extLst>
                </a:gridCol>
                <a:gridCol w="1399508">
                  <a:extLst>
                    <a:ext uri="{9D8B030D-6E8A-4147-A177-3AD203B41FA5}">
                      <a16:colId xmlns:a16="http://schemas.microsoft.com/office/drawing/2014/main" val="4130866526"/>
                    </a:ext>
                  </a:extLst>
                </a:gridCol>
                <a:gridCol w="1999296">
                  <a:extLst>
                    <a:ext uri="{9D8B030D-6E8A-4147-A177-3AD203B41FA5}">
                      <a16:colId xmlns:a16="http://schemas.microsoft.com/office/drawing/2014/main" val="3033419046"/>
                    </a:ext>
                  </a:extLst>
                </a:gridCol>
                <a:gridCol w="3478775">
                  <a:extLst>
                    <a:ext uri="{9D8B030D-6E8A-4147-A177-3AD203B41FA5}">
                      <a16:colId xmlns:a16="http://schemas.microsoft.com/office/drawing/2014/main" val="634838798"/>
                    </a:ext>
                  </a:extLst>
                </a:gridCol>
              </a:tblGrid>
              <a:tr h="475367">
                <a:tc>
                  <a:txBody>
                    <a:bodyPr/>
                    <a:lstStyle/>
                    <a:p>
                      <a:pPr algn="ctr" fontAlgn="ctr"/>
                      <a:r>
                        <a:rPr lang="fr-FR" sz="1600" b="1" u="none" strike="noStrike" dirty="0">
                          <a:effectLst/>
                        </a:rPr>
                        <a:t>TP</a:t>
                      </a:r>
                      <a:endParaRPr lang="fr-FR" sz="1600" b="1" i="0" u="none" strike="noStrike" dirty="0">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b="1" u="none" strike="noStrike" dirty="0">
                          <a:effectLst/>
                        </a:rPr>
                        <a:t>Salle</a:t>
                      </a:r>
                      <a:endParaRPr lang="fr-FR" sz="1600" b="1" i="0" u="none" strike="noStrike" dirty="0">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b="1" u="none" strike="noStrike" dirty="0">
                          <a:effectLst/>
                        </a:rPr>
                        <a:t>TA</a:t>
                      </a:r>
                      <a:endParaRPr lang="fr-FR" sz="1600" b="1" i="0" u="none" strike="noStrike" dirty="0">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b="1" u="none" strike="noStrike" dirty="0">
                          <a:effectLst/>
                        </a:rPr>
                        <a:t>Email</a:t>
                      </a:r>
                      <a:endParaRPr lang="fr-FR" sz="1600" b="1" i="0" u="none" strike="noStrike" dirty="0">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1837715"/>
                  </a:ext>
                </a:extLst>
              </a:tr>
              <a:tr h="351771">
                <a:tc>
                  <a:txBody>
                    <a:bodyPr/>
                    <a:lstStyle/>
                    <a:p>
                      <a:pPr algn="ctr" fontAlgn="ctr"/>
                      <a:r>
                        <a:rPr lang="fr-FR" sz="1600" b="1" u="none" strike="noStrike">
                          <a:effectLst/>
                        </a:rPr>
                        <a:t>Chaleur d'hydratation</a:t>
                      </a:r>
                      <a:endParaRPr lang="fr-FR" sz="1600" b="1" i="0" u="none" strike="noStrike">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u="none" strike="noStrike">
                          <a:effectLst/>
                        </a:rPr>
                        <a:t>MXH 016</a:t>
                      </a:r>
                      <a:endParaRPr lang="fr-FR" sz="1600" b="1" i="0" u="none" strike="noStrike">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u="none" strike="noStrike">
                          <a:effectLst/>
                        </a:rPr>
                        <a:t>Yohann Ansel</a:t>
                      </a:r>
                      <a:endParaRPr lang="fr-FR" sz="1600" b="1" i="0" u="none" strike="noStrike">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400" u="sng" strike="noStrike" dirty="0">
                          <a:effectLst/>
                          <a:hlinkClick r:id="rId3"/>
                        </a:rPr>
                        <a:t>yohann.ansel@epfl.ch</a:t>
                      </a:r>
                      <a:endParaRPr lang="fr-FR" sz="1400" b="0" i="0" u="sng" strike="noStrike" dirty="0">
                        <a:solidFill>
                          <a:srgbClr val="0563C1"/>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4823109"/>
                  </a:ext>
                </a:extLst>
              </a:tr>
              <a:tr h="351771">
                <a:tc>
                  <a:txBody>
                    <a:bodyPr/>
                    <a:lstStyle/>
                    <a:p>
                      <a:pPr algn="ctr" fontAlgn="ctr"/>
                      <a:r>
                        <a:rPr lang="fr-FR" sz="1600" b="1" u="none" strike="noStrike" dirty="0">
                          <a:effectLst/>
                        </a:rPr>
                        <a:t>Solidification</a:t>
                      </a:r>
                      <a:endParaRPr lang="fr-FR" sz="1600" b="1" i="0" u="none" strike="noStrike" dirty="0">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u="none" strike="noStrike">
                          <a:effectLst/>
                        </a:rPr>
                        <a:t>MXH 915</a:t>
                      </a:r>
                      <a:endParaRPr lang="fr-FR" sz="1600" b="1" i="0" u="none" strike="noStrike">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u="none" strike="noStrike">
                          <a:effectLst/>
                        </a:rPr>
                        <a:t>Rémy Grillet-Aubert</a:t>
                      </a:r>
                      <a:endParaRPr lang="fr-FR" sz="1600" b="1" i="0" u="none" strike="noStrike">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400" u="sng" strike="noStrike" dirty="0">
                          <a:effectLst/>
                          <a:hlinkClick r:id="rId4"/>
                        </a:rPr>
                        <a:t>remy.grillet-aubert@epfl.ch</a:t>
                      </a:r>
                      <a:endParaRPr lang="fr-FR" sz="1400" b="0" i="0" u="sng" strike="noStrike" dirty="0">
                        <a:solidFill>
                          <a:srgbClr val="0563C1"/>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678271"/>
                  </a:ext>
                </a:extLst>
              </a:tr>
              <a:tr h="351771">
                <a:tc>
                  <a:txBody>
                    <a:bodyPr/>
                    <a:lstStyle/>
                    <a:p>
                      <a:pPr algn="ctr" fontAlgn="ctr"/>
                      <a:r>
                        <a:rPr lang="fr-FR" sz="1600" b="1" u="none" strike="noStrike">
                          <a:effectLst/>
                        </a:rPr>
                        <a:t>Traction</a:t>
                      </a:r>
                      <a:endParaRPr lang="fr-FR" sz="1600" b="1" i="0" u="none" strike="noStrike">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u="none" strike="noStrike">
                          <a:effectLst/>
                        </a:rPr>
                        <a:t>MED 3 1523</a:t>
                      </a:r>
                      <a:endParaRPr lang="fr-FR" sz="1600" b="1" i="0" u="none" strike="noStrike">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u="none" strike="noStrike">
                          <a:effectLst/>
                        </a:rPr>
                        <a:t>David Hernandez</a:t>
                      </a:r>
                      <a:endParaRPr lang="fr-FR" sz="1600" b="1" i="0" u="none" strike="noStrike">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400" u="sng" strike="noStrike" dirty="0">
                          <a:effectLst/>
                          <a:hlinkClick r:id="rId5"/>
                        </a:rPr>
                        <a:t>david.hernandezescobar@epfl.ch</a:t>
                      </a:r>
                      <a:endParaRPr lang="fr-FR" sz="1400" b="0" i="0" u="sng" strike="noStrike" dirty="0">
                        <a:solidFill>
                          <a:srgbClr val="0563C1"/>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7582693"/>
                  </a:ext>
                </a:extLst>
              </a:tr>
              <a:tr h="351771">
                <a:tc>
                  <a:txBody>
                    <a:bodyPr/>
                    <a:lstStyle/>
                    <a:p>
                      <a:pPr algn="ctr" fontAlgn="ctr"/>
                      <a:r>
                        <a:rPr lang="fr-FR" sz="1600" b="1" u="none" strike="noStrike" dirty="0">
                          <a:effectLst/>
                        </a:rPr>
                        <a:t>Métallographie</a:t>
                      </a:r>
                      <a:endParaRPr lang="fr-FR" sz="1600" b="1" i="0" u="none" strike="noStrike" dirty="0">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u="none" strike="noStrike">
                          <a:effectLst/>
                        </a:rPr>
                        <a:t>MED 3 1420</a:t>
                      </a:r>
                      <a:endParaRPr lang="fr-FR" sz="1600" b="1" i="0" u="none" strike="noStrike">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u="none" strike="noStrike" dirty="0">
                          <a:effectLst/>
                        </a:rPr>
                        <a:t>Abdellah Abdesselam</a:t>
                      </a:r>
                      <a:endParaRPr lang="fr-FR" sz="1600" b="1" i="0" u="none" strike="noStrike" dirty="0">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400" u="sng" strike="noStrike" dirty="0">
                          <a:effectLst/>
                          <a:hlinkClick r:id="rId6"/>
                        </a:rPr>
                        <a:t>abdellah.abdesselam@epfl.ch</a:t>
                      </a:r>
                      <a:r>
                        <a:rPr lang="fr-FR" sz="1400" u="sng" strike="noStrike" dirty="0">
                          <a:effectLst/>
                        </a:rPr>
                        <a:t> </a:t>
                      </a:r>
                      <a:endParaRPr lang="fr-FR" sz="1400" b="0" i="0" u="sng" strike="noStrike" dirty="0">
                        <a:solidFill>
                          <a:srgbClr val="0563C1"/>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169298"/>
                  </a:ext>
                </a:extLst>
              </a:tr>
              <a:tr h="351771">
                <a:tc>
                  <a:txBody>
                    <a:bodyPr/>
                    <a:lstStyle/>
                    <a:p>
                      <a:pPr algn="ctr" fontAlgn="ctr"/>
                      <a:r>
                        <a:rPr lang="fr-FR" sz="1600" b="1" u="none" strike="noStrike">
                          <a:effectLst/>
                        </a:rPr>
                        <a:t>Résilience</a:t>
                      </a:r>
                      <a:endParaRPr lang="fr-FR" sz="1600" b="1" i="0" u="none" strike="noStrike">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u="none" strike="noStrike">
                          <a:effectLst/>
                        </a:rPr>
                        <a:t>MED 3 1424</a:t>
                      </a:r>
                      <a:endParaRPr lang="fr-FR" sz="1600" b="1" i="0" u="none" strike="noStrike">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u="none" strike="noStrike">
                          <a:effectLst/>
                        </a:rPr>
                        <a:t>Gaëtan Denis</a:t>
                      </a:r>
                      <a:endParaRPr lang="fr-FR" sz="1600" b="1" i="0" u="none" strike="noStrike">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400" u="sng" strike="noStrike" dirty="0">
                          <a:effectLst/>
                          <a:hlinkClick r:id="rId7"/>
                        </a:rPr>
                        <a:t>gaetan.denis@epfl.ch </a:t>
                      </a:r>
                      <a:endParaRPr lang="fr-FR" sz="1400" b="0" i="0" u="sng" strike="noStrike" dirty="0">
                        <a:solidFill>
                          <a:srgbClr val="0563C1"/>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4326620"/>
                  </a:ext>
                </a:extLst>
              </a:tr>
              <a:tr h="351771">
                <a:tc>
                  <a:txBody>
                    <a:bodyPr/>
                    <a:lstStyle/>
                    <a:p>
                      <a:pPr algn="ctr" fontAlgn="ctr"/>
                      <a:r>
                        <a:rPr lang="fr-FR" sz="1600" b="1" u="none" strike="noStrike">
                          <a:effectLst/>
                        </a:rPr>
                        <a:t>Ecrouissage</a:t>
                      </a:r>
                      <a:endParaRPr lang="fr-FR" sz="1600" b="1" i="0" u="none" strike="noStrike">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u="none" strike="noStrike">
                          <a:effectLst/>
                        </a:rPr>
                        <a:t>MED 3 1122</a:t>
                      </a:r>
                      <a:endParaRPr lang="fr-FR" sz="1600" b="1" i="0" u="none" strike="noStrike">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u="none" strike="noStrike">
                          <a:effectLst/>
                        </a:rPr>
                        <a:t>Sandor Lipcsei</a:t>
                      </a:r>
                      <a:endParaRPr lang="fr-FR" sz="1600" b="1" i="0" u="none" strike="noStrike">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400" u="sng" strike="noStrike" dirty="0">
                          <a:effectLst/>
                          <a:hlinkClick r:id="rId8"/>
                        </a:rPr>
                        <a:t>sandor.lipcsei@epfl.ch</a:t>
                      </a:r>
                      <a:endParaRPr lang="fr-FR" sz="1400" b="0" i="0" u="sng" strike="noStrike" dirty="0">
                        <a:solidFill>
                          <a:srgbClr val="0563C1"/>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049994"/>
                  </a:ext>
                </a:extLst>
              </a:tr>
              <a:tr h="351771">
                <a:tc>
                  <a:txBody>
                    <a:bodyPr/>
                    <a:lstStyle/>
                    <a:p>
                      <a:pPr algn="ctr" fontAlgn="ctr"/>
                      <a:r>
                        <a:rPr lang="fr-FR" sz="1600" b="1" u="none" strike="noStrike" dirty="0">
                          <a:effectLst/>
                        </a:rPr>
                        <a:t>Traitements thermiques</a:t>
                      </a:r>
                      <a:endParaRPr lang="fr-FR" sz="1600" b="1" i="0" u="none" strike="noStrike" dirty="0">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u="none" strike="noStrike" dirty="0">
                          <a:effectLst/>
                        </a:rPr>
                        <a:t>MXE 938</a:t>
                      </a:r>
                      <a:endParaRPr lang="fr-FR" sz="1600" b="1" i="0" u="none" strike="noStrike" dirty="0">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600" u="none" strike="noStrike">
                          <a:effectLst/>
                        </a:rPr>
                        <a:t>William Le Bas</a:t>
                      </a:r>
                      <a:endParaRPr lang="fr-FR" sz="1600" b="1" i="0" u="none" strike="noStrike">
                        <a:solidFill>
                          <a:srgbClr val="000000"/>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fr-FR" sz="1400" u="sng" strike="noStrike" dirty="0">
                          <a:effectLst/>
                          <a:hlinkClick r:id="rId9"/>
                        </a:rPr>
                        <a:t>william.lebas@epfl.ch </a:t>
                      </a:r>
                      <a:endParaRPr lang="fr-FR" sz="1400" b="0" i="0" u="sng" strike="noStrike" dirty="0">
                        <a:solidFill>
                          <a:srgbClr val="0563C1"/>
                        </a:solidFill>
                        <a:effectLst/>
                        <a:latin typeface="Calibri" panose="020F0502020204030204" pitchFamily="34" charset="0"/>
                      </a:endParaRPr>
                    </a:p>
                  </a:txBody>
                  <a:tcPr marL="9507" marR="9507" marT="95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0451114"/>
                  </a:ext>
                </a:extLst>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12848C8-C2CE-DA00-44CB-B777E37F540C}"/>
              </a:ext>
            </a:extLst>
          </p:cNvPr>
          <p:cNvPicPr>
            <a:picLocks noChangeAspect="1"/>
          </p:cNvPicPr>
          <p:nvPr/>
        </p:nvPicPr>
        <p:blipFill>
          <a:blip r:embed="rId2"/>
          <a:stretch>
            <a:fillRect/>
          </a:stretch>
        </p:blipFill>
        <p:spPr>
          <a:xfrm>
            <a:off x="0" y="2226717"/>
            <a:ext cx="9906000" cy="4040179"/>
          </a:xfrm>
          <a:prstGeom prst="rect">
            <a:avLst/>
          </a:prstGeom>
        </p:spPr>
      </p:pic>
      <p:sp>
        <p:nvSpPr>
          <p:cNvPr id="7" name="ZoneTexte 6">
            <a:extLst>
              <a:ext uri="{FF2B5EF4-FFF2-40B4-BE49-F238E27FC236}">
                <a16:creationId xmlns:a16="http://schemas.microsoft.com/office/drawing/2014/main" id="{EFC59FE3-F305-A8FC-9B71-5E0128F33B93}"/>
              </a:ext>
            </a:extLst>
          </p:cNvPr>
          <p:cNvSpPr txBox="1"/>
          <p:nvPr/>
        </p:nvSpPr>
        <p:spPr>
          <a:xfrm>
            <a:off x="184354" y="1395720"/>
            <a:ext cx="9537292" cy="830997"/>
          </a:xfrm>
          <a:prstGeom prst="rect">
            <a:avLst/>
          </a:prstGeom>
          <a:noFill/>
        </p:spPr>
        <p:txBody>
          <a:bodyPr wrap="square">
            <a:spAutoFit/>
          </a:bodyPr>
          <a:lstStyle/>
          <a:p>
            <a:pPr>
              <a:spcBef>
                <a:spcPts val="1200"/>
              </a:spcBef>
              <a:spcAft>
                <a:spcPts val="600"/>
              </a:spcAft>
              <a:buFont typeface="Arial" panose="020B0604020202020204" pitchFamily="34" charset="0"/>
              <a:buChar char="•"/>
            </a:pPr>
            <a:r>
              <a:rPr lang="en-US" altLang="fr-FR" sz="2400" dirty="0">
                <a:solidFill>
                  <a:schemeClr val="tx1"/>
                </a:solidFill>
                <a:latin typeface="Helvetica" panose="020B0604020202020204" pitchFamily="34" charset="0"/>
              </a:rPr>
              <a:t> Groups to be formed by yourselves, in Moodle from Feb20 @11am until Feb24 @12pm</a:t>
            </a:r>
            <a:endParaRPr lang="en-US" altLang="fr-FR" sz="2400" b="1" dirty="0">
              <a:solidFill>
                <a:schemeClr val="tx1"/>
              </a:solidFill>
              <a:latin typeface="Helvetica" panose="020B0604020202020204" pitchFamily="34" charset="0"/>
            </a:endParaRPr>
          </a:p>
        </p:txBody>
      </p:sp>
      <p:sp>
        <p:nvSpPr>
          <p:cNvPr id="10" name="Rectangle 2">
            <a:extLst>
              <a:ext uri="{FF2B5EF4-FFF2-40B4-BE49-F238E27FC236}">
                <a16:creationId xmlns:a16="http://schemas.microsoft.com/office/drawing/2014/main" id="{5A55ADD7-AF48-449B-C29D-130CAC4A22BC}"/>
              </a:ext>
            </a:extLst>
          </p:cNvPr>
          <p:cNvSpPr txBox="1">
            <a:spLocks noChangeArrowheads="1"/>
          </p:cNvSpPr>
          <p:nvPr/>
        </p:nvSpPr>
        <p:spPr>
          <a:xfrm>
            <a:off x="2931242" y="352630"/>
            <a:ext cx="4043516" cy="746125"/>
          </a:xfrm>
          <a:prstGeom prst="rect">
            <a:avLst/>
          </a:prstGeom>
          <a:noFill/>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fontAlgn="auto">
              <a:spcAft>
                <a:spcPts val="0"/>
              </a:spcAft>
              <a:buNone/>
            </a:pPr>
            <a:r>
              <a:rPr lang="en-GB" altLang="fr-FR" sz="3200" b="1" dirty="0">
                <a:solidFill>
                  <a:srgbClr val="FF0000"/>
                </a:solidFill>
                <a:latin typeface="Helvetica" panose="020B0604020202020204" pitchFamily="34" charset="0"/>
              </a:rPr>
              <a:t>Groups for the TPs</a:t>
            </a:r>
            <a:endParaRPr lang="en-GB" altLang="fr-FR" sz="5400" b="1" dirty="0">
              <a:solidFill>
                <a:srgbClr val="FF0000"/>
              </a:solidFill>
              <a:latin typeface="Helvetica" panose="020B0604020202020204" pitchFamily="34" charset="0"/>
            </a:endParaRPr>
          </a:p>
        </p:txBody>
      </p:sp>
    </p:spTree>
    <p:extLst>
      <p:ext uri="{BB962C8B-B14F-4D97-AF65-F5344CB8AC3E}">
        <p14:creationId xmlns:p14="http://schemas.microsoft.com/office/powerpoint/2010/main" val="322307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AB040C-28E5-4CBE-9FAA-D57800BA4A88}"/>
              </a:ext>
            </a:extLst>
          </p:cNvPr>
          <p:cNvPicPr>
            <a:picLocks noChangeAspect="1"/>
          </p:cNvPicPr>
          <p:nvPr/>
        </p:nvPicPr>
        <p:blipFill rotWithShape="1">
          <a:blip r:embed="rId2"/>
          <a:srcRect r="8965"/>
          <a:stretch/>
        </p:blipFill>
        <p:spPr>
          <a:xfrm>
            <a:off x="837481" y="396240"/>
            <a:ext cx="8565599" cy="6453622"/>
          </a:xfrm>
          <a:prstGeom prst="rect">
            <a:avLst/>
          </a:prstGeom>
        </p:spPr>
      </p:pic>
      <p:sp>
        <p:nvSpPr>
          <p:cNvPr id="2" name="Rectangle 2">
            <a:extLst>
              <a:ext uri="{FF2B5EF4-FFF2-40B4-BE49-F238E27FC236}">
                <a16:creationId xmlns:a16="http://schemas.microsoft.com/office/drawing/2014/main" id="{560725E5-D68B-41B7-AE66-83C6044D1201}"/>
              </a:ext>
            </a:extLst>
          </p:cNvPr>
          <p:cNvSpPr txBox="1">
            <a:spLocks noChangeArrowheads="1"/>
          </p:cNvSpPr>
          <p:nvPr/>
        </p:nvSpPr>
        <p:spPr>
          <a:xfrm>
            <a:off x="388620" y="-38100"/>
            <a:ext cx="9296400" cy="746125"/>
          </a:xfrm>
          <a:prstGeom prst="rect">
            <a:avLst/>
          </a:prstGeom>
          <a:noFill/>
        </p:spPr>
        <p:txBody>
          <a:bodyP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ctr" fontAlgn="auto">
              <a:spcAft>
                <a:spcPts val="0"/>
              </a:spcAft>
              <a:buNone/>
            </a:pPr>
            <a:r>
              <a:rPr lang="en-GB" altLang="fr-FR" sz="3200" b="1" dirty="0">
                <a:solidFill>
                  <a:srgbClr val="FF0000"/>
                </a:solidFill>
                <a:latin typeface="Helvetica" panose="020B0604020202020204" pitchFamily="34" charset="0"/>
              </a:rPr>
              <a:t>Location of the TP labs</a:t>
            </a:r>
            <a:endParaRPr lang="en-GB" altLang="fr-FR" sz="5400" b="1" dirty="0">
              <a:solidFill>
                <a:srgbClr val="FF0000"/>
              </a:solidFill>
              <a:latin typeface="Helvetica" panose="020B0604020202020204" pitchFamily="34" charset="0"/>
            </a:endParaRPr>
          </a:p>
        </p:txBody>
      </p:sp>
      <p:pic>
        <p:nvPicPr>
          <p:cNvPr id="4" name="Picture 3">
            <a:extLst>
              <a:ext uri="{FF2B5EF4-FFF2-40B4-BE49-F238E27FC236}">
                <a16:creationId xmlns:a16="http://schemas.microsoft.com/office/drawing/2014/main" id="{233B4341-4743-4AFC-8A87-694310954369}"/>
              </a:ext>
            </a:extLst>
          </p:cNvPr>
          <p:cNvPicPr>
            <a:picLocks noChangeAspect="1"/>
          </p:cNvPicPr>
          <p:nvPr/>
        </p:nvPicPr>
        <p:blipFill>
          <a:blip r:embed="rId3"/>
          <a:stretch>
            <a:fillRect/>
          </a:stretch>
        </p:blipFill>
        <p:spPr>
          <a:xfrm>
            <a:off x="238179" y="4945008"/>
            <a:ext cx="3594735" cy="1874072"/>
          </a:xfrm>
          <a:prstGeom prst="rect">
            <a:avLst/>
          </a:prstGeom>
          <a:ln w="15875">
            <a:solidFill>
              <a:srgbClr val="0070C0"/>
            </a:solidFill>
          </a:ln>
        </p:spPr>
      </p:pic>
      <p:cxnSp>
        <p:nvCxnSpPr>
          <p:cNvPr id="5" name="Straight Connector 4">
            <a:extLst>
              <a:ext uri="{FF2B5EF4-FFF2-40B4-BE49-F238E27FC236}">
                <a16:creationId xmlns:a16="http://schemas.microsoft.com/office/drawing/2014/main" id="{3F6032C1-8AB8-4A02-9C4D-68354DC51051}"/>
              </a:ext>
            </a:extLst>
          </p:cNvPr>
          <p:cNvCxnSpPr>
            <a:cxnSpLocks/>
          </p:cNvCxnSpPr>
          <p:nvPr/>
        </p:nvCxnSpPr>
        <p:spPr>
          <a:xfrm flipH="1">
            <a:off x="238179" y="3080474"/>
            <a:ext cx="1145831" cy="185009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ADB26DC-2F6B-4443-89FF-2B3C01F1F3F9}"/>
              </a:ext>
            </a:extLst>
          </p:cNvPr>
          <p:cNvCxnSpPr>
            <a:cxnSpLocks/>
          </p:cNvCxnSpPr>
          <p:nvPr/>
        </p:nvCxnSpPr>
        <p:spPr>
          <a:xfrm>
            <a:off x="2035545" y="3080474"/>
            <a:ext cx="1797369" cy="185009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6189256-883A-4D27-8FED-DC90833DEBA5}"/>
              </a:ext>
            </a:extLst>
          </p:cNvPr>
          <p:cNvSpPr/>
          <p:nvPr/>
        </p:nvSpPr>
        <p:spPr>
          <a:xfrm>
            <a:off x="1384010" y="3080474"/>
            <a:ext cx="659582" cy="415986"/>
          </a:xfrm>
          <a:prstGeom prst="rect">
            <a:avLst/>
          </a:pr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0EDA7825-A494-4319-941A-64F5B4DC2F28}"/>
              </a:ext>
            </a:extLst>
          </p:cNvPr>
          <p:cNvSpPr/>
          <p:nvPr/>
        </p:nvSpPr>
        <p:spPr>
          <a:xfrm>
            <a:off x="1128875" y="5508423"/>
            <a:ext cx="1896673" cy="338554"/>
          </a:xfrm>
          <a:prstGeom prst="rect">
            <a:avLst/>
          </a:prstGeom>
        </p:spPr>
        <p:txBody>
          <a:bodyPr wrap="none">
            <a:spAutoFit/>
          </a:bodyPr>
          <a:lstStyle/>
          <a:p>
            <a:r>
              <a:rPr lang="en-US" sz="1600" dirty="0">
                <a:solidFill>
                  <a:schemeClr val="tx1"/>
                </a:solidFill>
                <a:highlight>
                  <a:srgbClr val="FFFF00"/>
                </a:highlight>
              </a:rPr>
              <a:t>sous-sol (</a:t>
            </a:r>
            <a:r>
              <a:rPr lang="en-US" sz="1600" dirty="0" err="1">
                <a:solidFill>
                  <a:schemeClr val="tx1"/>
                </a:solidFill>
                <a:highlight>
                  <a:srgbClr val="FFFF00"/>
                </a:highlight>
              </a:rPr>
              <a:t>étage</a:t>
            </a:r>
            <a:r>
              <a:rPr lang="en-US" sz="1600" dirty="0">
                <a:solidFill>
                  <a:schemeClr val="tx1"/>
                </a:solidFill>
                <a:highlight>
                  <a:srgbClr val="FFFF00"/>
                </a:highlight>
              </a:rPr>
              <a:t> -1)</a:t>
            </a:r>
          </a:p>
        </p:txBody>
      </p:sp>
      <p:sp>
        <p:nvSpPr>
          <p:cNvPr id="9" name="Rectangle 8">
            <a:extLst>
              <a:ext uri="{FF2B5EF4-FFF2-40B4-BE49-F238E27FC236}">
                <a16:creationId xmlns:a16="http://schemas.microsoft.com/office/drawing/2014/main" id="{175C12A1-EBB9-457A-B59C-D7D2C64EB28E}"/>
              </a:ext>
            </a:extLst>
          </p:cNvPr>
          <p:cNvSpPr/>
          <p:nvPr/>
        </p:nvSpPr>
        <p:spPr>
          <a:xfrm>
            <a:off x="238179" y="5069148"/>
            <a:ext cx="3594735" cy="310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6888B8AF-9755-46AD-B58A-65F231E97F90}"/>
              </a:ext>
            </a:extLst>
          </p:cNvPr>
          <p:cNvSpPr/>
          <p:nvPr/>
        </p:nvSpPr>
        <p:spPr>
          <a:xfrm>
            <a:off x="238179" y="5049481"/>
            <a:ext cx="3599512" cy="338554"/>
          </a:xfrm>
          <a:prstGeom prst="rect">
            <a:avLst/>
          </a:prstGeom>
        </p:spPr>
        <p:txBody>
          <a:bodyPr wrap="none">
            <a:spAutoFit/>
          </a:bodyPr>
          <a:lstStyle/>
          <a:p>
            <a:r>
              <a:rPr lang="en-US" sz="1600" dirty="0">
                <a:solidFill>
                  <a:srgbClr val="2082C8"/>
                </a:solidFill>
              </a:rPr>
              <a:t>MXE 938: TP </a:t>
            </a:r>
            <a:r>
              <a:rPr lang="en-US" sz="1600" dirty="0" err="1">
                <a:solidFill>
                  <a:srgbClr val="2082C8"/>
                </a:solidFill>
              </a:rPr>
              <a:t>Traitements</a:t>
            </a:r>
            <a:r>
              <a:rPr lang="en-US" sz="1600" dirty="0">
                <a:solidFill>
                  <a:srgbClr val="2082C8"/>
                </a:solidFill>
              </a:rPr>
              <a:t> </a:t>
            </a:r>
            <a:r>
              <a:rPr lang="en-US" sz="1600" dirty="0" err="1">
                <a:solidFill>
                  <a:srgbClr val="2082C8"/>
                </a:solidFill>
              </a:rPr>
              <a:t>thermiques</a:t>
            </a:r>
            <a:endParaRPr lang="en-US" sz="1600" dirty="0">
              <a:solidFill>
                <a:srgbClr val="2082C8"/>
              </a:solidFill>
            </a:endParaRPr>
          </a:p>
        </p:txBody>
      </p:sp>
      <p:sp>
        <p:nvSpPr>
          <p:cNvPr id="13" name="Rectangle 12">
            <a:extLst>
              <a:ext uri="{FF2B5EF4-FFF2-40B4-BE49-F238E27FC236}">
                <a16:creationId xmlns:a16="http://schemas.microsoft.com/office/drawing/2014/main" id="{238B72F8-A04E-424A-9374-AFB0D5CCC6A9}"/>
              </a:ext>
            </a:extLst>
          </p:cNvPr>
          <p:cNvSpPr/>
          <p:nvPr/>
        </p:nvSpPr>
        <p:spPr>
          <a:xfrm>
            <a:off x="5370485" y="2944782"/>
            <a:ext cx="1064973" cy="930542"/>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4" name="Picture 13">
            <a:extLst>
              <a:ext uri="{FF2B5EF4-FFF2-40B4-BE49-F238E27FC236}">
                <a16:creationId xmlns:a16="http://schemas.microsoft.com/office/drawing/2014/main" id="{9F538139-E42A-4310-B714-8AD3A1B97905}"/>
              </a:ext>
            </a:extLst>
          </p:cNvPr>
          <p:cNvPicPr>
            <a:picLocks noChangeAspect="1"/>
          </p:cNvPicPr>
          <p:nvPr/>
        </p:nvPicPr>
        <p:blipFill>
          <a:blip r:embed="rId4"/>
          <a:stretch>
            <a:fillRect/>
          </a:stretch>
        </p:blipFill>
        <p:spPr>
          <a:xfrm>
            <a:off x="6311264" y="3951319"/>
            <a:ext cx="3594736" cy="2906681"/>
          </a:xfrm>
          <a:prstGeom prst="rect">
            <a:avLst/>
          </a:prstGeom>
        </p:spPr>
      </p:pic>
      <p:cxnSp>
        <p:nvCxnSpPr>
          <p:cNvPr id="15" name="Straight Connector 14">
            <a:extLst>
              <a:ext uri="{FF2B5EF4-FFF2-40B4-BE49-F238E27FC236}">
                <a16:creationId xmlns:a16="http://schemas.microsoft.com/office/drawing/2014/main" id="{D5FED123-5CBF-453E-83CB-BDDCA94ADA13}"/>
              </a:ext>
            </a:extLst>
          </p:cNvPr>
          <p:cNvCxnSpPr>
            <a:cxnSpLocks/>
          </p:cNvCxnSpPr>
          <p:nvPr/>
        </p:nvCxnSpPr>
        <p:spPr>
          <a:xfrm>
            <a:off x="6435458" y="2952447"/>
            <a:ext cx="3445658" cy="100653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FE74EC6-C742-4EFF-8E8A-E09D78D20946}"/>
              </a:ext>
            </a:extLst>
          </p:cNvPr>
          <p:cNvCxnSpPr>
            <a:cxnSpLocks/>
          </p:cNvCxnSpPr>
          <p:nvPr/>
        </p:nvCxnSpPr>
        <p:spPr>
          <a:xfrm>
            <a:off x="5370485" y="3867703"/>
            <a:ext cx="945556" cy="299029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4AF3BA0-C44F-4412-AFAF-604F2BE91A95}"/>
              </a:ext>
            </a:extLst>
          </p:cNvPr>
          <p:cNvSpPr/>
          <p:nvPr/>
        </p:nvSpPr>
        <p:spPr>
          <a:xfrm>
            <a:off x="6934649" y="6042427"/>
            <a:ext cx="337411" cy="244362"/>
          </a:xfrm>
          <a:prstGeom prst="rect">
            <a:avLst/>
          </a:prstGeom>
          <a:solidFill>
            <a:schemeClr val="bg2">
              <a:lumMod val="75000"/>
              <a:alpha val="3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23" name="Group 22">
            <a:extLst>
              <a:ext uri="{FF2B5EF4-FFF2-40B4-BE49-F238E27FC236}">
                <a16:creationId xmlns:a16="http://schemas.microsoft.com/office/drawing/2014/main" id="{10A19503-9C76-4C23-ABA4-CE8374F93915}"/>
              </a:ext>
            </a:extLst>
          </p:cNvPr>
          <p:cNvGrpSpPr/>
          <p:nvPr/>
        </p:nvGrpSpPr>
        <p:grpSpPr>
          <a:xfrm>
            <a:off x="6801305" y="3958779"/>
            <a:ext cx="3133270" cy="1077218"/>
            <a:chOff x="6413776" y="1866964"/>
            <a:chExt cx="2603712" cy="1077218"/>
          </a:xfrm>
        </p:grpSpPr>
        <p:sp>
          <p:nvSpPr>
            <p:cNvPr id="22" name="Rectangle 21">
              <a:extLst>
                <a:ext uri="{FF2B5EF4-FFF2-40B4-BE49-F238E27FC236}">
                  <a16:creationId xmlns:a16="http://schemas.microsoft.com/office/drawing/2014/main" id="{0BF426F0-A638-4DB6-8C4F-48E4E355BA1B}"/>
                </a:ext>
              </a:extLst>
            </p:cNvPr>
            <p:cNvSpPr/>
            <p:nvPr/>
          </p:nvSpPr>
          <p:spPr>
            <a:xfrm>
              <a:off x="6464946" y="1924837"/>
              <a:ext cx="2483060" cy="999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21" name="TextBox 20">
              <a:extLst>
                <a:ext uri="{FF2B5EF4-FFF2-40B4-BE49-F238E27FC236}">
                  <a16:creationId xmlns:a16="http://schemas.microsoft.com/office/drawing/2014/main" id="{321098F7-7918-4FA3-AD83-78B84CF60A16}"/>
                </a:ext>
              </a:extLst>
            </p:cNvPr>
            <p:cNvSpPr txBox="1"/>
            <p:nvPr/>
          </p:nvSpPr>
          <p:spPr>
            <a:xfrm>
              <a:off x="6413776" y="1866964"/>
              <a:ext cx="2603712" cy="1077218"/>
            </a:xfrm>
            <a:prstGeom prst="rect">
              <a:avLst/>
            </a:prstGeom>
            <a:noFill/>
          </p:spPr>
          <p:txBody>
            <a:bodyPr wrap="square" rtlCol="0">
              <a:spAutoFit/>
            </a:bodyPr>
            <a:lstStyle/>
            <a:p>
              <a:r>
                <a:rPr lang="en-US" sz="1600" dirty="0">
                  <a:solidFill>
                    <a:schemeClr val="tx1"/>
                  </a:solidFill>
                </a:rPr>
                <a:t>MED 3 1424: TP </a:t>
              </a:r>
              <a:r>
                <a:rPr lang="en-US" sz="1600" dirty="0" err="1">
                  <a:solidFill>
                    <a:schemeClr val="tx1"/>
                  </a:solidFill>
                </a:rPr>
                <a:t>Résilience</a:t>
              </a:r>
              <a:endParaRPr lang="en-US" sz="1600" dirty="0">
                <a:solidFill>
                  <a:schemeClr val="tx1"/>
                </a:solidFill>
              </a:endParaRPr>
            </a:p>
            <a:p>
              <a:r>
                <a:rPr lang="en-US" sz="1600" dirty="0">
                  <a:solidFill>
                    <a:srgbClr val="0070C0"/>
                  </a:solidFill>
                </a:rPr>
                <a:t>MED 3 1523: TP Traction</a:t>
              </a:r>
            </a:p>
            <a:p>
              <a:r>
                <a:rPr lang="en-US" sz="1600" dirty="0">
                  <a:solidFill>
                    <a:srgbClr val="00B050"/>
                  </a:solidFill>
                </a:rPr>
                <a:t>MED 3 1420: TP Microstructures</a:t>
              </a:r>
            </a:p>
            <a:p>
              <a:r>
                <a:rPr lang="en-US" sz="1600" dirty="0">
                  <a:solidFill>
                    <a:srgbClr val="FF9900"/>
                  </a:solidFill>
                </a:rPr>
                <a:t>MED 3 1122: TP Ecrouissage</a:t>
              </a:r>
              <a:r>
                <a:rPr lang="en-US" sz="1600" dirty="0"/>
                <a:t> </a:t>
              </a:r>
              <a:endParaRPr lang="en-CH" sz="1600" dirty="0"/>
            </a:p>
          </p:txBody>
        </p:sp>
      </p:grpSp>
      <p:sp>
        <p:nvSpPr>
          <p:cNvPr id="26" name="Rectangle 25">
            <a:extLst>
              <a:ext uri="{FF2B5EF4-FFF2-40B4-BE49-F238E27FC236}">
                <a16:creationId xmlns:a16="http://schemas.microsoft.com/office/drawing/2014/main" id="{D6627677-6E06-43C0-819F-598975570275}"/>
              </a:ext>
            </a:extLst>
          </p:cNvPr>
          <p:cNvSpPr/>
          <p:nvPr/>
        </p:nvSpPr>
        <p:spPr>
          <a:xfrm>
            <a:off x="1406103" y="3623051"/>
            <a:ext cx="659582" cy="415986"/>
          </a:xfrm>
          <a:prstGeom prst="rect">
            <a:avLst/>
          </a:prstGeom>
          <a:noFill/>
          <a:ln w="15875">
            <a:solidFill>
              <a:srgbClr val="910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8" name="Straight Connector 27">
            <a:extLst>
              <a:ext uri="{FF2B5EF4-FFF2-40B4-BE49-F238E27FC236}">
                <a16:creationId xmlns:a16="http://schemas.microsoft.com/office/drawing/2014/main" id="{B724A0EA-7240-461F-B519-31A079261D2F}"/>
              </a:ext>
            </a:extLst>
          </p:cNvPr>
          <p:cNvCxnSpPr>
            <a:cxnSpLocks/>
          </p:cNvCxnSpPr>
          <p:nvPr/>
        </p:nvCxnSpPr>
        <p:spPr>
          <a:xfrm flipH="1" flipV="1">
            <a:off x="121977" y="2741246"/>
            <a:ext cx="1294964" cy="129779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197F431-D345-4EE1-B920-69056C0ABB23}"/>
              </a:ext>
            </a:extLst>
          </p:cNvPr>
          <p:cNvCxnSpPr>
            <a:cxnSpLocks/>
          </p:cNvCxnSpPr>
          <p:nvPr/>
        </p:nvCxnSpPr>
        <p:spPr>
          <a:xfrm flipV="1">
            <a:off x="2065685" y="2717932"/>
            <a:ext cx="3337730" cy="132110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62204BE2-D831-4BBB-95AD-DAFE65338052}"/>
              </a:ext>
            </a:extLst>
          </p:cNvPr>
          <p:cNvPicPr>
            <a:picLocks noChangeAspect="1"/>
          </p:cNvPicPr>
          <p:nvPr/>
        </p:nvPicPr>
        <p:blipFill>
          <a:blip r:embed="rId5"/>
          <a:stretch>
            <a:fillRect/>
          </a:stretch>
        </p:blipFill>
        <p:spPr>
          <a:xfrm>
            <a:off x="121977" y="515106"/>
            <a:ext cx="2589926" cy="2211703"/>
          </a:xfrm>
          <a:prstGeom prst="rect">
            <a:avLst/>
          </a:prstGeom>
          <a:ln w="19050">
            <a:solidFill>
              <a:srgbClr val="C00000"/>
            </a:solidFill>
          </a:ln>
        </p:spPr>
      </p:pic>
      <p:pic>
        <p:nvPicPr>
          <p:cNvPr id="44" name="Picture 43">
            <a:extLst>
              <a:ext uri="{FF2B5EF4-FFF2-40B4-BE49-F238E27FC236}">
                <a16:creationId xmlns:a16="http://schemas.microsoft.com/office/drawing/2014/main" id="{39C855C6-099B-4A73-A181-13EC3A4C4DD0}"/>
              </a:ext>
            </a:extLst>
          </p:cNvPr>
          <p:cNvPicPr>
            <a:picLocks noChangeAspect="1"/>
          </p:cNvPicPr>
          <p:nvPr/>
        </p:nvPicPr>
        <p:blipFill>
          <a:blip r:embed="rId6"/>
          <a:stretch>
            <a:fillRect/>
          </a:stretch>
        </p:blipFill>
        <p:spPr>
          <a:xfrm>
            <a:off x="2779434" y="489572"/>
            <a:ext cx="2628582" cy="2228359"/>
          </a:xfrm>
          <a:prstGeom prst="rect">
            <a:avLst/>
          </a:prstGeom>
          <a:ln w="15875">
            <a:solidFill>
              <a:srgbClr val="C00000"/>
            </a:solidFill>
          </a:ln>
        </p:spPr>
      </p:pic>
      <p:sp>
        <p:nvSpPr>
          <p:cNvPr id="50" name="Rectangle 49">
            <a:extLst>
              <a:ext uri="{FF2B5EF4-FFF2-40B4-BE49-F238E27FC236}">
                <a16:creationId xmlns:a16="http://schemas.microsoft.com/office/drawing/2014/main" id="{0A0003BD-58F5-45C1-A22D-998F22B20CF3}"/>
              </a:ext>
            </a:extLst>
          </p:cNvPr>
          <p:cNvSpPr/>
          <p:nvPr/>
        </p:nvSpPr>
        <p:spPr>
          <a:xfrm>
            <a:off x="3109322" y="2093883"/>
            <a:ext cx="1896673" cy="338554"/>
          </a:xfrm>
          <a:prstGeom prst="rect">
            <a:avLst/>
          </a:prstGeom>
        </p:spPr>
        <p:txBody>
          <a:bodyPr wrap="none">
            <a:spAutoFit/>
          </a:bodyPr>
          <a:lstStyle/>
          <a:p>
            <a:r>
              <a:rPr lang="en-US" sz="1600" dirty="0">
                <a:solidFill>
                  <a:schemeClr val="tx1"/>
                </a:solidFill>
                <a:highlight>
                  <a:srgbClr val="FFFF00"/>
                </a:highlight>
              </a:rPr>
              <a:t>sous-sol (</a:t>
            </a:r>
            <a:r>
              <a:rPr lang="en-US" sz="1600" dirty="0" err="1">
                <a:solidFill>
                  <a:schemeClr val="tx1"/>
                </a:solidFill>
                <a:highlight>
                  <a:srgbClr val="FFFF00"/>
                </a:highlight>
              </a:rPr>
              <a:t>étage</a:t>
            </a:r>
            <a:r>
              <a:rPr lang="en-US" sz="1600" dirty="0">
                <a:solidFill>
                  <a:schemeClr val="tx1"/>
                </a:solidFill>
                <a:highlight>
                  <a:srgbClr val="FFFF00"/>
                </a:highlight>
              </a:rPr>
              <a:t> -1)</a:t>
            </a:r>
          </a:p>
        </p:txBody>
      </p:sp>
      <p:sp>
        <p:nvSpPr>
          <p:cNvPr id="51" name="Rectangle 50">
            <a:extLst>
              <a:ext uri="{FF2B5EF4-FFF2-40B4-BE49-F238E27FC236}">
                <a16:creationId xmlns:a16="http://schemas.microsoft.com/office/drawing/2014/main" id="{5DFADD47-6650-45F3-BC1D-D816DF681876}"/>
              </a:ext>
            </a:extLst>
          </p:cNvPr>
          <p:cNvSpPr/>
          <p:nvPr/>
        </p:nvSpPr>
        <p:spPr>
          <a:xfrm>
            <a:off x="181029" y="588903"/>
            <a:ext cx="2434399" cy="493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2" name="Rectangle 51">
            <a:extLst>
              <a:ext uri="{FF2B5EF4-FFF2-40B4-BE49-F238E27FC236}">
                <a16:creationId xmlns:a16="http://schemas.microsoft.com/office/drawing/2014/main" id="{2DD3CA59-83BC-4C26-9313-919154C3AE91}"/>
              </a:ext>
            </a:extLst>
          </p:cNvPr>
          <p:cNvSpPr/>
          <p:nvPr/>
        </p:nvSpPr>
        <p:spPr>
          <a:xfrm>
            <a:off x="-174963" y="542228"/>
            <a:ext cx="3102131" cy="584775"/>
          </a:xfrm>
          <a:prstGeom prst="rect">
            <a:avLst/>
          </a:prstGeom>
        </p:spPr>
        <p:txBody>
          <a:bodyPr wrap="square">
            <a:spAutoFit/>
          </a:bodyPr>
          <a:lstStyle/>
          <a:p>
            <a:pPr algn="ctr"/>
            <a:r>
              <a:rPr lang="en-US" sz="1600" dirty="0">
                <a:solidFill>
                  <a:srgbClr val="C00000"/>
                </a:solidFill>
              </a:rPr>
              <a:t>MXH 016: </a:t>
            </a:r>
          </a:p>
          <a:p>
            <a:pPr algn="ctr"/>
            <a:r>
              <a:rPr lang="en-US" sz="1600" dirty="0">
                <a:solidFill>
                  <a:srgbClr val="C00000"/>
                </a:solidFill>
              </a:rPr>
              <a:t>TP Chaleur </a:t>
            </a:r>
            <a:r>
              <a:rPr lang="en-US" sz="1600" dirty="0" err="1">
                <a:solidFill>
                  <a:srgbClr val="C00000"/>
                </a:solidFill>
              </a:rPr>
              <a:t>d’hydratation</a:t>
            </a:r>
            <a:endParaRPr lang="en-US" sz="1600" dirty="0">
              <a:solidFill>
                <a:srgbClr val="C00000"/>
              </a:solidFill>
            </a:endParaRPr>
          </a:p>
        </p:txBody>
      </p:sp>
      <p:sp>
        <p:nvSpPr>
          <p:cNvPr id="53" name="Rectangle 52">
            <a:extLst>
              <a:ext uri="{FF2B5EF4-FFF2-40B4-BE49-F238E27FC236}">
                <a16:creationId xmlns:a16="http://schemas.microsoft.com/office/drawing/2014/main" id="{1285FA93-B998-493E-A363-04AD435A0F76}"/>
              </a:ext>
            </a:extLst>
          </p:cNvPr>
          <p:cNvSpPr/>
          <p:nvPr/>
        </p:nvSpPr>
        <p:spPr>
          <a:xfrm>
            <a:off x="2860696" y="1011023"/>
            <a:ext cx="2417194" cy="312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4" name="Rectangle 53">
            <a:extLst>
              <a:ext uri="{FF2B5EF4-FFF2-40B4-BE49-F238E27FC236}">
                <a16:creationId xmlns:a16="http://schemas.microsoft.com/office/drawing/2014/main" id="{6579D915-7416-4CFA-B54F-93A1EFDDAE71}"/>
              </a:ext>
            </a:extLst>
          </p:cNvPr>
          <p:cNvSpPr/>
          <p:nvPr/>
        </p:nvSpPr>
        <p:spPr>
          <a:xfrm>
            <a:off x="2785763" y="993520"/>
            <a:ext cx="2613792" cy="338554"/>
          </a:xfrm>
          <a:prstGeom prst="rect">
            <a:avLst/>
          </a:prstGeom>
        </p:spPr>
        <p:txBody>
          <a:bodyPr wrap="none">
            <a:spAutoFit/>
          </a:bodyPr>
          <a:lstStyle/>
          <a:p>
            <a:r>
              <a:rPr lang="en-US" sz="1600" dirty="0">
                <a:solidFill>
                  <a:srgbClr val="C00000"/>
                </a:solidFill>
              </a:rPr>
              <a:t>MXH 915: TP Solidification</a:t>
            </a:r>
          </a:p>
        </p:txBody>
      </p:sp>
    </p:spTree>
    <p:extLst>
      <p:ext uri="{BB962C8B-B14F-4D97-AF65-F5344CB8AC3E}">
        <p14:creationId xmlns:p14="http://schemas.microsoft.com/office/powerpoint/2010/main" val="812189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subTitle" idx="1"/>
          </p:nvPr>
        </p:nvSpPr>
        <p:spPr>
          <a:xfrm>
            <a:off x="381000" y="244475"/>
            <a:ext cx="9296400" cy="746125"/>
          </a:xfrm>
          <a:noFill/>
        </p:spPr>
        <p:txBody>
          <a:bodyPr>
            <a:normAutofit/>
          </a:bodyPr>
          <a:lstStyle/>
          <a:p>
            <a:r>
              <a:rPr lang="en-GB" altLang="fr-FR" sz="3200" b="1" dirty="0">
                <a:solidFill>
                  <a:srgbClr val="FF0000"/>
                </a:solidFill>
                <a:latin typeface="Helvetica" panose="020B0604020202020204" pitchFamily="34" charset="0"/>
              </a:rPr>
              <a:t>Schedule of the TPs</a:t>
            </a:r>
            <a:endParaRPr lang="en-GB" altLang="fr-FR" sz="5400" b="1" dirty="0">
              <a:solidFill>
                <a:srgbClr val="FF0000"/>
              </a:solidFill>
              <a:latin typeface="Helvetica" panose="020B0604020202020204" pitchFamily="34" charset="0"/>
            </a:endParaRPr>
          </a:p>
        </p:txBody>
      </p:sp>
      <p:sp>
        <p:nvSpPr>
          <p:cNvPr id="3" name="Rectangle 2">
            <a:extLst>
              <a:ext uri="{FF2B5EF4-FFF2-40B4-BE49-F238E27FC236}">
                <a16:creationId xmlns:a16="http://schemas.microsoft.com/office/drawing/2014/main" id="{8AA09D3D-DA2E-4A34-A9F5-74F94D7EB72B}"/>
              </a:ext>
            </a:extLst>
          </p:cNvPr>
          <p:cNvSpPr/>
          <p:nvPr/>
        </p:nvSpPr>
        <p:spPr>
          <a:xfrm>
            <a:off x="381000" y="683905"/>
            <a:ext cx="9372600" cy="6032421"/>
          </a:xfrm>
          <a:prstGeom prst="rect">
            <a:avLst/>
          </a:prstGeom>
        </p:spPr>
        <p:txBody>
          <a:bodyPr wrap="square">
            <a:spAutoFit/>
          </a:bodyPr>
          <a:lstStyle/>
          <a:p>
            <a:pPr>
              <a:spcAft>
                <a:spcPts val="600"/>
              </a:spcAft>
              <a:buFont typeface="Arial" panose="020B0604020202020204" pitchFamily="34" charset="0"/>
              <a:buChar char="•"/>
            </a:pPr>
            <a:r>
              <a:rPr lang="fr-FR" altLang="fr-FR" sz="2400" dirty="0">
                <a:solidFill>
                  <a:schemeClr val="tx1"/>
                </a:solidFill>
                <a:latin typeface="Helvetica" panose="020B0604020202020204" pitchFamily="34" charset="0"/>
              </a:rPr>
              <a:t>  </a:t>
            </a:r>
            <a:r>
              <a:rPr lang="en-US" altLang="fr-FR" sz="2400" dirty="0">
                <a:solidFill>
                  <a:schemeClr val="tx1"/>
                </a:solidFill>
                <a:latin typeface="Helvetica" panose="020B0604020202020204" pitchFamily="34" charset="0"/>
              </a:rPr>
              <a:t>TP sessions will be held on Thursdays from </a:t>
            </a:r>
            <a:r>
              <a:rPr lang="en-US" altLang="fr-FR" sz="2400" b="1" dirty="0">
                <a:solidFill>
                  <a:schemeClr val="tx1"/>
                </a:solidFill>
                <a:latin typeface="Helvetica" panose="020B0604020202020204" pitchFamily="34" charset="0"/>
              </a:rPr>
              <a:t>9:15-12:15h</a:t>
            </a:r>
          </a:p>
          <a:p>
            <a:pPr>
              <a:spcAft>
                <a:spcPts val="600"/>
              </a:spcAft>
              <a:buFont typeface="Arial" panose="020B0604020202020204" pitchFamily="34" charset="0"/>
              <a:buChar char="•"/>
            </a:pPr>
            <a:endParaRPr lang="en-US" altLang="fr-FR" sz="2400" dirty="0">
              <a:solidFill>
                <a:schemeClr val="tx1"/>
              </a:solidFill>
              <a:latin typeface="Helvetica" panose="020B0604020202020204" pitchFamily="34" charset="0"/>
            </a:endParaRPr>
          </a:p>
          <a:p>
            <a:pPr>
              <a:spcAft>
                <a:spcPts val="600"/>
              </a:spcAft>
              <a:buFont typeface="Arial" panose="020B0604020202020204" pitchFamily="34" charset="0"/>
              <a:buChar char="•"/>
            </a:pPr>
            <a:endParaRPr lang="en-US" altLang="fr-FR" sz="2400" dirty="0">
              <a:solidFill>
                <a:schemeClr val="tx1"/>
              </a:solidFill>
              <a:latin typeface="Helvetica" panose="020B0604020202020204" pitchFamily="34" charset="0"/>
            </a:endParaRPr>
          </a:p>
          <a:p>
            <a:pPr>
              <a:spcAft>
                <a:spcPts val="600"/>
              </a:spcAft>
              <a:buFont typeface="Arial" panose="020B0604020202020204" pitchFamily="34" charset="0"/>
              <a:buChar char="•"/>
            </a:pPr>
            <a:endParaRPr lang="en-US" altLang="fr-FR" sz="2400" dirty="0">
              <a:solidFill>
                <a:schemeClr val="tx1"/>
              </a:solidFill>
              <a:latin typeface="Helvetica" panose="020B0604020202020204" pitchFamily="34" charset="0"/>
            </a:endParaRPr>
          </a:p>
          <a:p>
            <a:pPr>
              <a:spcAft>
                <a:spcPts val="600"/>
              </a:spcAft>
              <a:buFont typeface="Arial" panose="020B0604020202020204" pitchFamily="34" charset="0"/>
              <a:buChar char="•"/>
            </a:pPr>
            <a:endParaRPr lang="en-US" altLang="fr-FR" sz="2400" dirty="0">
              <a:solidFill>
                <a:schemeClr val="tx1"/>
              </a:solidFill>
              <a:latin typeface="Helvetica" panose="020B0604020202020204" pitchFamily="34" charset="0"/>
            </a:endParaRPr>
          </a:p>
          <a:p>
            <a:pPr>
              <a:spcAft>
                <a:spcPts val="600"/>
              </a:spcAft>
            </a:pPr>
            <a:endParaRPr lang="en-US" altLang="fr-FR" sz="2400" dirty="0">
              <a:solidFill>
                <a:schemeClr val="tx1"/>
              </a:solidFill>
              <a:latin typeface="Helvetica" panose="020B0604020202020204" pitchFamily="34" charset="0"/>
            </a:endParaRPr>
          </a:p>
          <a:p>
            <a:pPr>
              <a:spcAft>
                <a:spcPts val="600"/>
              </a:spcAft>
              <a:buFont typeface="Arial" panose="020B0604020202020204" pitchFamily="34" charset="0"/>
              <a:buChar char="•"/>
            </a:pPr>
            <a:endParaRPr lang="en-US" altLang="fr-FR" sz="2400" dirty="0">
              <a:solidFill>
                <a:schemeClr val="tx1"/>
              </a:solidFill>
              <a:latin typeface="Helvetica" panose="020B0604020202020204" pitchFamily="34" charset="0"/>
            </a:endParaRPr>
          </a:p>
          <a:p>
            <a:pPr>
              <a:spcAft>
                <a:spcPts val="600"/>
              </a:spcAft>
            </a:pPr>
            <a:endParaRPr lang="en-US" altLang="fr-FR" sz="2400" dirty="0">
              <a:solidFill>
                <a:schemeClr val="tx1"/>
              </a:solidFill>
              <a:latin typeface="Helvetica" panose="020B0604020202020204" pitchFamily="34" charset="0"/>
            </a:endParaRPr>
          </a:p>
          <a:p>
            <a:pPr>
              <a:spcAft>
                <a:spcPts val="600"/>
              </a:spcAft>
              <a:buFont typeface="Arial" panose="020B0604020202020204" pitchFamily="34" charset="0"/>
              <a:buChar char="•"/>
            </a:pPr>
            <a:r>
              <a:rPr lang="en-US" altLang="fr-FR" sz="2400" dirty="0">
                <a:solidFill>
                  <a:schemeClr val="tx1"/>
                </a:solidFill>
                <a:latin typeface="Helvetica" panose="020B0604020202020204" pitchFamily="34" charset="0"/>
              </a:rPr>
              <a:t> Red time slots: no TP scheduled but kept as back-up if rescheduling is necessary</a:t>
            </a:r>
          </a:p>
          <a:p>
            <a:pPr>
              <a:spcAft>
                <a:spcPts val="600"/>
              </a:spcAft>
              <a:buFont typeface="Arial" panose="020B0604020202020204" pitchFamily="34" charset="0"/>
              <a:buChar char="•"/>
            </a:pPr>
            <a:r>
              <a:rPr lang="en-US" altLang="fr-FR" sz="2400" dirty="0">
                <a:solidFill>
                  <a:schemeClr val="tx1"/>
                </a:solidFill>
                <a:latin typeface="Helvetica" panose="020B0604020202020204" pitchFamily="34" charset="0"/>
              </a:rPr>
              <a:t> Other time slots: will be filled with group numbers and published in Moodle after group formation on Feb.24 afternoon</a:t>
            </a:r>
          </a:p>
          <a:p>
            <a:pPr>
              <a:spcAft>
                <a:spcPts val="600"/>
              </a:spcAft>
              <a:buFont typeface="Arial" panose="020B0604020202020204" pitchFamily="34" charset="0"/>
              <a:buChar char="•"/>
            </a:pPr>
            <a:r>
              <a:rPr lang="en-US" altLang="fr-FR" sz="2400" dirty="0">
                <a:solidFill>
                  <a:schemeClr val="tx1"/>
                </a:solidFill>
                <a:latin typeface="Helvetica" panose="020B0604020202020204" pitchFamily="34" charset="0"/>
              </a:rPr>
              <a:t> Experimental work may take up to 2.5h, the remaining time is meant to start organizing the written TP group report</a:t>
            </a:r>
            <a:endParaRPr lang="en-CH" altLang="fr-FR" sz="2400" dirty="0">
              <a:solidFill>
                <a:schemeClr val="tx1"/>
              </a:solidFill>
              <a:latin typeface="Helvetica" panose="020B0604020202020204" pitchFamily="34" charset="0"/>
            </a:endParaRPr>
          </a:p>
        </p:txBody>
      </p:sp>
      <p:graphicFrame>
        <p:nvGraphicFramePr>
          <p:cNvPr id="5" name="Tableau 4">
            <a:extLst>
              <a:ext uri="{FF2B5EF4-FFF2-40B4-BE49-F238E27FC236}">
                <a16:creationId xmlns:a16="http://schemas.microsoft.com/office/drawing/2014/main" id="{2448F770-10CA-2404-4C80-BEC1836D3A1B}"/>
              </a:ext>
            </a:extLst>
          </p:cNvPr>
          <p:cNvGraphicFramePr>
            <a:graphicFrameLocks noGrp="1"/>
          </p:cNvGraphicFramePr>
          <p:nvPr>
            <p:extLst>
              <p:ext uri="{D42A27DB-BD31-4B8C-83A1-F6EECF244321}">
                <p14:modId xmlns:p14="http://schemas.microsoft.com/office/powerpoint/2010/main" val="374741361"/>
              </p:ext>
            </p:extLst>
          </p:nvPr>
        </p:nvGraphicFramePr>
        <p:xfrm>
          <a:off x="157317" y="1174983"/>
          <a:ext cx="9596283" cy="2678479"/>
        </p:xfrm>
        <a:graphic>
          <a:graphicData uri="http://schemas.openxmlformats.org/drawingml/2006/table">
            <a:tbl>
              <a:tblPr/>
              <a:tblGrid>
                <a:gridCol w="1399262">
                  <a:extLst>
                    <a:ext uri="{9D8B030D-6E8A-4147-A177-3AD203B41FA5}">
                      <a16:colId xmlns:a16="http://schemas.microsoft.com/office/drawing/2014/main" val="1509426092"/>
                    </a:ext>
                  </a:extLst>
                </a:gridCol>
                <a:gridCol w="709087">
                  <a:extLst>
                    <a:ext uri="{9D8B030D-6E8A-4147-A177-3AD203B41FA5}">
                      <a16:colId xmlns:a16="http://schemas.microsoft.com/office/drawing/2014/main" val="4261260487"/>
                    </a:ext>
                  </a:extLst>
                </a:gridCol>
                <a:gridCol w="1247991">
                  <a:extLst>
                    <a:ext uri="{9D8B030D-6E8A-4147-A177-3AD203B41FA5}">
                      <a16:colId xmlns:a16="http://schemas.microsoft.com/office/drawing/2014/main" val="3668184497"/>
                    </a:ext>
                  </a:extLst>
                </a:gridCol>
                <a:gridCol w="1512716">
                  <a:extLst>
                    <a:ext uri="{9D8B030D-6E8A-4147-A177-3AD203B41FA5}">
                      <a16:colId xmlns:a16="http://schemas.microsoft.com/office/drawing/2014/main" val="796253059"/>
                    </a:ext>
                  </a:extLst>
                </a:gridCol>
                <a:gridCol w="567269">
                  <a:extLst>
                    <a:ext uri="{9D8B030D-6E8A-4147-A177-3AD203B41FA5}">
                      <a16:colId xmlns:a16="http://schemas.microsoft.com/office/drawing/2014/main" val="708367526"/>
                    </a:ext>
                  </a:extLst>
                </a:gridCol>
                <a:gridCol w="378178">
                  <a:extLst>
                    <a:ext uri="{9D8B030D-6E8A-4147-A177-3AD203B41FA5}">
                      <a16:colId xmlns:a16="http://schemas.microsoft.com/office/drawing/2014/main" val="2712745789"/>
                    </a:ext>
                  </a:extLst>
                </a:gridCol>
                <a:gridCol w="378178">
                  <a:extLst>
                    <a:ext uri="{9D8B030D-6E8A-4147-A177-3AD203B41FA5}">
                      <a16:colId xmlns:a16="http://schemas.microsoft.com/office/drawing/2014/main" val="3253578298"/>
                    </a:ext>
                  </a:extLst>
                </a:gridCol>
                <a:gridCol w="378178">
                  <a:extLst>
                    <a:ext uri="{9D8B030D-6E8A-4147-A177-3AD203B41FA5}">
                      <a16:colId xmlns:a16="http://schemas.microsoft.com/office/drawing/2014/main" val="3190304860"/>
                    </a:ext>
                  </a:extLst>
                </a:gridCol>
                <a:gridCol w="378178">
                  <a:extLst>
                    <a:ext uri="{9D8B030D-6E8A-4147-A177-3AD203B41FA5}">
                      <a16:colId xmlns:a16="http://schemas.microsoft.com/office/drawing/2014/main" val="2703314781"/>
                    </a:ext>
                  </a:extLst>
                </a:gridCol>
                <a:gridCol w="378178">
                  <a:extLst>
                    <a:ext uri="{9D8B030D-6E8A-4147-A177-3AD203B41FA5}">
                      <a16:colId xmlns:a16="http://schemas.microsoft.com/office/drawing/2014/main" val="4193379063"/>
                    </a:ext>
                  </a:extLst>
                </a:gridCol>
                <a:gridCol w="378178">
                  <a:extLst>
                    <a:ext uri="{9D8B030D-6E8A-4147-A177-3AD203B41FA5}">
                      <a16:colId xmlns:a16="http://schemas.microsoft.com/office/drawing/2014/main" val="2100931641"/>
                    </a:ext>
                  </a:extLst>
                </a:gridCol>
                <a:gridCol w="378178">
                  <a:extLst>
                    <a:ext uri="{9D8B030D-6E8A-4147-A177-3AD203B41FA5}">
                      <a16:colId xmlns:a16="http://schemas.microsoft.com/office/drawing/2014/main" val="1114851246"/>
                    </a:ext>
                  </a:extLst>
                </a:gridCol>
                <a:gridCol w="378178">
                  <a:extLst>
                    <a:ext uri="{9D8B030D-6E8A-4147-A177-3AD203B41FA5}">
                      <a16:colId xmlns:a16="http://schemas.microsoft.com/office/drawing/2014/main" val="719154350"/>
                    </a:ext>
                  </a:extLst>
                </a:gridCol>
                <a:gridCol w="378178">
                  <a:extLst>
                    <a:ext uri="{9D8B030D-6E8A-4147-A177-3AD203B41FA5}">
                      <a16:colId xmlns:a16="http://schemas.microsoft.com/office/drawing/2014/main" val="714867385"/>
                    </a:ext>
                  </a:extLst>
                </a:gridCol>
                <a:gridCol w="378178">
                  <a:extLst>
                    <a:ext uri="{9D8B030D-6E8A-4147-A177-3AD203B41FA5}">
                      <a16:colId xmlns:a16="http://schemas.microsoft.com/office/drawing/2014/main" val="61032939"/>
                    </a:ext>
                  </a:extLst>
                </a:gridCol>
                <a:gridCol w="378178">
                  <a:extLst>
                    <a:ext uri="{9D8B030D-6E8A-4147-A177-3AD203B41FA5}">
                      <a16:colId xmlns:a16="http://schemas.microsoft.com/office/drawing/2014/main" val="4280770323"/>
                    </a:ext>
                  </a:extLst>
                </a:gridCol>
              </a:tblGrid>
              <a:tr h="238347">
                <a:tc>
                  <a:txBody>
                    <a:bodyPr/>
                    <a:lstStyle/>
                    <a:p>
                      <a:pPr algn="l" fontAlgn="ctr"/>
                      <a:endParaRPr lang="en-CH" sz="800" b="1" i="0" u="none" strike="noStrike">
                        <a:solidFill>
                          <a:srgbClr val="000000"/>
                        </a:solidFill>
                        <a:effectLst/>
                        <a:latin typeface="Calibri" panose="020F0502020204030204" pitchFamily="34" charset="0"/>
                      </a:endParaRPr>
                    </a:p>
                  </a:txBody>
                  <a:tcPr marL="3459" marR="3459" marT="3459"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CH" sz="800" b="1" i="0" u="none" strike="noStrike">
                        <a:solidFill>
                          <a:srgbClr val="000000"/>
                        </a:solidFill>
                        <a:effectLst/>
                        <a:latin typeface="Calibri" panose="020F0502020204030204" pitchFamily="34" charset="0"/>
                      </a:endParaRPr>
                    </a:p>
                  </a:txBody>
                  <a:tcPr marL="3459" marR="3459" marT="3459"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CH" sz="800" b="1" i="0" u="none" strike="noStrike">
                        <a:solidFill>
                          <a:srgbClr val="000000"/>
                        </a:solidFill>
                        <a:effectLst/>
                        <a:latin typeface="Calibri" panose="020F0502020204030204" pitchFamily="34" charset="0"/>
                      </a:endParaRPr>
                    </a:p>
                  </a:txBody>
                  <a:tcPr marL="3459" marR="3459" marT="3459"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CH" sz="800" b="1" i="0" u="none" strike="noStrike">
                        <a:solidFill>
                          <a:srgbClr val="000000"/>
                        </a:solidFill>
                        <a:effectLst/>
                        <a:latin typeface="Calibri" panose="020F0502020204030204" pitchFamily="34" charset="0"/>
                      </a:endParaRPr>
                    </a:p>
                  </a:txBody>
                  <a:tcPr marL="3459" marR="3459" marT="3459"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fr-BE" sz="700" b="1" i="0" u="none" strike="noStrike">
                          <a:solidFill>
                            <a:srgbClr val="000000"/>
                          </a:solidFill>
                          <a:effectLst/>
                          <a:latin typeface="Calibri" panose="020F0502020204030204" pitchFamily="34" charset="0"/>
                        </a:rPr>
                        <a:t>FÉVRIER</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gridSpan="4">
                  <a:txBody>
                    <a:bodyPr/>
                    <a:lstStyle/>
                    <a:p>
                      <a:pPr algn="ctr" fontAlgn="ctr"/>
                      <a:r>
                        <a:rPr lang="fr-BE" sz="700" b="1" i="0" u="none" strike="noStrike">
                          <a:solidFill>
                            <a:srgbClr val="000000"/>
                          </a:solidFill>
                          <a:effectLst/>
                          <a:latin typeface="Calibri" panose="020F0502020204030204" pitchFamily="34" charset="0"/>
                        </a:rPr>
                        <a:t>MARS</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LID4096"/>
                    </a:p>
                  </a:txBody>
                  <a:tcPr/>
                </a:tc>
                <a:tc hMerge="1">
                  <a:txBody>
                    <a:bodyPr/>
                    <a:lstStyle/>
                    <a:p>
                      <a:endParaRPr lang="LID4096"/>
                    </a:p>
                  </a:txBody>
                  <a:tcPr/>
                </a:tc>
                <a:tc hMerge="1">
                  <a:txBody>
                    <a:bodyPr/>
                    <a:lstStyle/>
                    <a:p>
                      <a:endParaRPr lang="LID4096"/>
                    </a:p>
                  </a:txBody>
                  <a:tcPr/>
                </a:tc>
                <a:tc gridSpan="3">
                  <a:txBody>
                    <a:bodyPr/>
                    <a:lstStyle/>
                    <a:p>
                      <a:pPr algn="ctr" fontAlgn="ctr"/>
                      <a:r>
                        <a:rPr lang="fr-BE" sz="700" b="1" i="0" u="none" strike="noStrike">
                          <a:solidFill>
                            <a:srgbClr val="000000"/>
                          </a:solidFill>
                          <a:effectLst/>
                          <a:latin typeface="Calibri" panose="020F0502020204030204" pitchFamily="34" charset="0"/>
                        </a:rPr>
                        <a:t>AVRIL</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LID4096"/>
                    </a:p>
                  </a:txBody>
                  <a:tcPr/>
                </a:tc>
                <a:tc hMerge="1">
                  <a:txBody>
                    <a:bodyPr/>
                    <a:lstStyle/>
                    <a:p>
                      <a:endParaRPr lang="LID4096"/>
                    </a:p>
                  </a:txBody>
                  <a:tcPr/>
                </a:tc>
                <a:tc gridSpan="4">
                  <a:txBody>
                    <a:bodyPr/>
                    <a:lstStyle/>
                    <a:p>
                      <a:pPr algn="ctr" fontAlgn="ctr"/>
                      <a:r>
                        <a:rPr lang="fr-BE" sz="700" b="1" i="0" u="none" strike="noStrike">
                          <a:solidFill>
                            <a:srgbClr val="000000"/>
                          </a:solidFill>
                          <a:effectLst/>
                          <a:latin typeface="Calibri" panose="020F0502020204030204" pitchFamily="34" charset="0"/>
                        </a:rPr>
                        <a:t>MAI</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LID4096"/>
                    </a:p>
                  </a:txBody>
                  <a:tcPr/>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957606876"/>
                  </a:ext>
                </a:extLst>
              </a:tr>
              <a:tr h="238347">
                <a:tc>
                  <a:txBody>
                    <a:bodyPr/>
                    <a:lstStyle/>
                    <a:p>
                      <a:pPr algn="ctr" fontAlgn="ctr"/>
                      <a:r>
                        <a:rPr lang="fr-BE" sz="800" b="1" i="0" u="none" strike="noStrike">
                          <a:solidFill>
                            <a:srgbClr val="000000"/>
                          </a:solidFill>
                          <a:effectLst/>
                          <a:latin typeface="Calibri" panose="020F0502020204030204" pitchFamily="34" charset="0"/>
                        </a:rPr>
                        <a:t>TP</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1" i="0" u="none" strike="noStrike">
                          <a:solidFill>
                            <a:srgbClr val="000000"/>
                          </a:solidFill>
                          <a:effectLst/>
                          <a:latin typeface="Calibri" panose="020F0502020204030204" pitchFamily="34" charset="0"/>
                        </a:rPr>
                        <a:t>Salle</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1" i="0" u="none" strike="noStrike">
                          <a:solidFill>
                            <a:srgbClr val="000000"/>
                          </a:solidFill>
                          <a:effectLst/>
                          <a:latin typeface="Calibri" panose="020F0502020204030204" pitchFamily="34" charset="0"/>
                        </a:rPr>
                        <a:t>TA</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1" i="0" u="none" strike="noStrike">
                          <a:solidFill>
                            <a:srgbClr val="000000"/>
                          </a:solidFill>
                          <a:effectLst/>
                          <a:latin typeface="Calibri" panose="020F0502020204030204" pitchFamily="34" charset="0"/>
                        </a:rPr>
                        <a:t>Email</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CH" sz="700" b="1" i="0" u="none" strike="noStrike">
                          <a:solidFill>
                            <a:srgbClr val="000000"/>
                          </a:solidFill>
                          <a:effectLst/>
                          <a:latin typeface="Calibri" panose="020F0502020204030204" pitchFamily="34" charset="0"/>
                        </a:rPr>
                        <a:t>27</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CH" sz="700" b="1" i="0" u="none" strike="noStrike">
                          <a:solidFill>
                            <a:srgbClr val="000000"/>
                          </a:solidFill>
                          <a:effectLst/>
                          <a:latin typeface="Calibri" panose="020F0502020204030204" pitchFamily="34" charset="0"/>
                        </a:rPr>
                        <a:t>6</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700" b="1" i="0" u="none" strike="noStrike">
                          <a:solidFill>
                            <a:srgbClr val="000000"/>
                          </a:solidFill>
                          <a:effectLst/>
                          <a:latin typeface="Calibri" panose="020F0502020204030204" pitchFamily="34" charset="0"/>
                        </a:rPr>
                        <a:t>13</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700" b="1" i="0" u="none" strike="noStrike">
                          <a:solidFill>
                            <a:srgbClr val="000000"/>
                          </a:solidFill>
                          <a:effectLst/>
                          <a:latin typeface="Calibri" panose="020F0502020204030204" pitchFamily="34" charset="0"/>
                        </a:rPr>
                        <a:t>20</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700" b="1" i="0" u="none" strike="noStrike">
                          <a:solidFill>
                            <a:srgbClr val="000000"/>
                          </a:solidFill>
                          <a:effectLst/>
                          <a:latin typeface="Calibri" panose="020F0502020204030204" pitchFamily="34" charset="0"/>
                        </a:rPr>
                        <a:t>27</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700" b="1" i="0" u="none" strike="noStrike">
                          <a:solidFill>
                            <a:srgbClr val="000000"/>
                          </a:solidFill>
                          <a:effectLst/>
                          <a:latin typeface="Calibri" panose="020F0502020204030204" pitchFamily="34" charset="0"/>
                        </a:rPr>
                        <a:t>3</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700" b="1" i="0" u="none" strike="noStrike">
                          <a:solidFill>
                            <a:srgbClr val="000000"/>
                          </a:solidFill>
                          <a:effectLst/>
                          <a:latin typeface="Calibri" panose="020F0502020204030204" pitchFamily="34" charset="0"/>
                        </a:rPr>
                        <a:t>10</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700" b="1" i="0" u="none" strike="noStrike">
                          <a:solidFill>
                            <a:srgbClr val="000000"/>
                          </a:solidFill>
                          <a:effectLst/>
                          <a:latin typeface="Calibri" panose="020F0502020204030204" pitchFamily="34" charset="0"/>
                        </a:rPr>
                        <a:t>17</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700" b="1" i="0" u="none" strike="noStrike">
                          <a:solidFill>
                            <a:srgbClr val="000000"/>
                          </a:solidFill>
                          <a:effectLst/>
                          <a:latin typeface="Calibri" panose="020F0502020204030204" pitchFamily="34" charset="0"/>
                        </a:rPr>
                        <a:t>1</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CH" sz="700" b="1" i="0" u="none" strike="noStrike">
                          <a:solidFill>
                            <a:srgbClr val="000000"/>
                          </a:solidFill>
                          <a:effectLst/>
                          <a:latin typeface="Calibri" panose="020F0502020204030204" pitchFamily="34" charset="0"/>
                        </a:rPr>
                        <a:t>8</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CH" sz="700" b="1" i="0" u="none" strike="noStrike">
                          <a:solidFill>
                            <a:srgbClr val="000000"/>
                          </a:solidFill>
                          <a:effectLst/>
                          <a:latin typeface="Calibri" panose="020F0502020204030204" pitchFamily="34" charset="0"/>
                        </a:rPr>
                        <a:t>15</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CH" sz="700" b="1" i="0" u="none" strike="noStrike">
                          <a:solidFill>
                            <a:srgbClr val="000000"/>
                          </a:solidFill>
                          <a:effectLst/>
                          <a:latin typeface="Calibri" panose="020F0502020204030204" pitchFamily="34" charset="0"/>
                        </a:rPr>
                        <a:t>22</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054575231"/>
                  </a:ext>
                </a:extLst>
              </a:tr>
              <a:tr h="294799">
                <a:tc>
                  <a:txBody>
                    <a:bodyPr/>
                    <a:lstStyle/>
                    <a:p>
                      <a:pPr algn="ctr" fontAlgn="ctr"/>
                      <a:r>
                        <a:rPr lang="fr-BE" sz="1100" b="1" i="0" u="none" strike="noStrike" dirty="0">
                          <a:solidFill>
                            <a:srgbClr val="000000"/>
                          </a:solidFill>
                          <a:effectLst/>
                          <a:latin typeface="Calibri" panose="020F0502020204030204" pitchFamily="34" charset="0"/>
                        </a:rPr>
                        <a:t>Chaleur d'hydratation</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1" i="0" u="none" strike="noStrike" dirty="0">
                          <a:solidFill>
                            <a:srgbClr val="000000"/>
                          </a:solidFill>
                          <a:effectLst/>
                          <a:latin typeface="Calibri" panose="020F0502020204030204" pitchFamily="34" charset="0"/>
                        </a:rPr>
                        <a:t>MXH 016</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1" i="0" u="none" strike="noStrike" dirty="0">
                          <a:solidFill>
                            <a:srgbClr val="000000"/>
                          </a:solidFill>
                          <a:effectLst/>
                          <a:latin typeface="Calibri" panose="020F0502020204030204" pitchFamily="34" charset="0"/>
                        </a:rPr>
                        <a:t>Yohann Ansel</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0" i="0" u="sng" strike="noStrike">
                          <a:solidFill>
                            <a:srgbClr val="0563C1"/>
                          </a:solidFill>
                          <a:effectLst/>
                          <a:latin typeface="Calibri" panose="020F0502020204030204" pitchFamily="34" charset="0"/>
                          <a:hlinkClick r:id="rId3"/>
                        </a:rPr>
                        <a:t>yohann.ansel@epfl.ch</a:t>
                      </a:r>
                      <a:endParaRPr lang="fr-BE" sz="800" b="0" i="0" u="sng" strike="noStrike">
                        <a:solidFill>
                          <a:srgbClr val="0563C1"/>
                        </a:solidFill>
                        <a:effectLst/>
                        <a:latin typeface="Calibri" panose="020F0502020204030204" pitchFamily="34" charset="0"/>
                      </a:endParaRP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65822333"/>
                  </a:ext>
                </a:extLst>
              </a:tr>
              <a:tr h="294799">
                <a:tc>
                  <a:txBody>
                    <a:bodyPr/>
                    <a:lstStyle/>
                    <a:p>
                      <a:pPr algn="ctr" fontAlgn="ctr"/>
                      <a:r>
                        <a:rPr lang="fr-BE" sz="1100" b="1" i="0" u="none" strike="noStrike" dirty="0">
                          <a:solidFill>
                            <a:srgbClr val="000000"/>
                          </a:solidFill>
                          <a:effectLst/>
                          <a:latin typeface="Calibri" panose="020F0502020204030204" pitchFamily="34" charset="0"/>
                        </a:rPr>
                        <a:t>Solidification</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1" i="0" u="none" strike="noStrike">
                          <a:solidFill>
                            <a:srgbClr val="000000"/>
                          </a:solidFill>
                          <a:effectLst/>
                          <a:latin typeface="Calibri" panose="020F0502020204030204" pitchFamily="34" charset="0"/>
                        </a:rPr>
                        <a:t>MXH 915</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1" i="0" u="none" strike="noStrike" dirty="0">
                          <a:solidFill>
                            <a:srgbClr val="000000"/>
                          </a:solidFill>
                          <a:effectLst/>
                          <a:latin typeface="Calibri" panose="020F0502020204030204" pitchFamily="34" charset="0"/>
                        </a:rPr>
                        <a:t>Rémy Grillet-Aubert</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0" i="0" u="sng" strike="noStrike">
                          <a:solidFill>
                            <a:srgbClr val="0563C1"/>
                          </a:solidFill>
                          <a:effectLst/>
                          <a:latin typeface="Calibri" panose="020F0502020204030204" pitchFamily="34" charset="0"/>
                          <a:hlinkClick r:id="rId4"/>
                        </a:rPr>
                        <a:t>remy.grillet-aubert@epfl.ch</a:t>
                      </a:r>
                      <a:endParaRPr lang="fr-BE" sz="800" b="0" i="0" u="sng" strike="noStrike">
                        <a:solidFill>
                          <a:srgbClr val="0563C1"/>
                        </a:solidFill>
                        <a:effectLst/>
                        <a:latin typeface="Calibri" panose="020F0502020204030204" pitchFamily="34" charset="0"/>
                      </a:endParaRP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CH" sz="1000" b="1" i="0" u="none" strike="noStrike">
                          <a:solidFill>
                            <a:srgbClr val="FF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91849675"/>
                  </a:ext>
                </a:extLst>
              </a:tr>
              <a:tr h="294799">
                <a:tc>
                  <a:txBody>
                    <a:bodyPr/>
                    <a:lstStyle/>
                    <a:p>
                      <a:pPr algn="ctr" fontAlgn="ctr"/>
                      <a:r>
                        <a:rPr lang="fr-BE" sz="1100" b="1" i="0" u="none" strike="noStrike" dirty="0">
                          <a:solidFill>
                            <a:srgbClr val="000000"/>
                          </a:solidFill>
                          <a:effectLst/>
                          <a:latin typeface="Calibri" panose="020F0502020204030204" pitchFamily="34" charset="0"/>
                        </a:rPr>
                        <a:t>Traction</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1" i="0" u="none" strike="noStrike">
                          <a:solidFill>
                            <a:srgbClr val="000000"/>
                          </a:solidFill>
                          <a:effectLst/>
                          <a:latin typeface="Calibri" panose="020F0502020204030204" pitchFamily="34" charset="0"/>
                        </a:rPr>
                        <a:t>MED 3 1523</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1" i="0" u="none" strike="noStrike">
                          <a:solidFill>
                            <a:srgbClr val="000000"/>
                          </a:solidFill>
                          <a:effectLst/>
                          <a:latin typeface="Calibri" panose="020F0502020204030204" pitchFamily="34" charset="0"/>
                        </a:rPr>
                        <a:t>David Hernandez</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0" i="0" u="sng" strike="noStrike" dirty="0">
                          <a:solidFill>
                            <a:srgbClr val="0563C1"/>
                          </a:solidFill>
                          <a:effectLst/>
                          <a:latin typeface="Calibri" panose="020F0502020204030204" pitchFamily="34" charset="0"/>
                          <a:hlinkClick r:id="rId5"/>
                        </a:rPr>
                        <a:t>david.hernandezescobar@epfl.ch</a:t>
                      </a:r>
                      <a:endParaRPr lang="fr-BE" sz="800" b="0" i="0" u="sng" strike="noStrike" dirty="0">
                        <a:solidFill>
                          <a:srgbClr val="0563C1"/>
                        </a:solidFill>
                        <a:effectLst/>
                        <a:latin typeface="Calibri" panose="020F0502020204030204" pitchFamily="34" charset="0"/>
                      </a:endParaRP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CH" sz="1000" b="1" i="0" u="none" strike="noStrike">
                          <a:solidFill>
                            <a:srgbClr val="FF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12465992"/>
                  </a:ext>
                </a:extLst>
              </a:tr>
              <a:tr h="389051">
                <a:tc>
                  <a:txBody>
                    <a:bodyPr/>
                    <a:lstStyle/>
                    <a:p>
                      <a:pPr algn="ctr" fontAlgn="ctr"/>
                      <a:r>
                        <a:rPr lang="fr-BE" sz="1100" b="1" i="0" u="none" strike="noStrike" dirty="0">
                          <a:solidFill>
                            <a:srgbClr val="000000"/>
                          </a:solidFill>
                          <a:effectLst/>
                          <a:latin typeface="Calibri" panose="020F0502020204030204" pitchFamily="34" charset="0"/>
                        </a:rPr>
                        <a:t>Métallographie</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1" i="0" u="none" strike="noStrike">
                          <a:solidFill>
                            <a:srgbClr val="000000"/>
                          </a:solidFill>
                          <a:effectLst/>
                          <a:latin typeface="Calibri" panose="020F0502020204030204" pitchFamily="34" charset="0"/>
                        </a:rPr>
                        <a:t>MED 3 1420</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1" i="0" u="none" strike="noStrike">
                          <a:solidFill>
                            <a:srgbClr val="000000"/>
                          </a:solidFill>
                          <a:effectLst/>
                          <a:latin typeface="Calibri" panose="020F0502020204030204" pitchFamily="34" charset="0"/>
                        </a:rPr>
                        <a:t>Abdellah Abdesselam</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fr-BE" sz="800" b="0" i="0" u="sng" strike="noStrike" dirty="0">
                          <a:solidFill>
                            <a:srgbClr val="0563C1"/>
                          </a:solidFill>
                          <a:effectLst/>
                          <a:latin typeface="Calibri" panose="020F0502020204030204" pitchFamily="34" charset="0"/>
                          <a:hlinkClick r:id="rId6"/>
                        </a:rPr>
                        <a:t>abdellah.abdesselam@epfl.ch </a:t>
                      </a:r>
                      <a:endParaRPr lang="fr-BE" sz="800" b="0" i="0" u="sng" strike="noStrike" dirty="0">
                        <a:solidFill>
                          <a:srgbClr val="0563C1"/>
                        </a:solidFill>
                        <a:effectLst/>
                        <a:latin typeface="Calibri" panose="020F0502020204030204" pitchFamily="34" charset="0"/>
                      </a:endParaRP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1842002"/>
                  </a:ext>
                </a:extLst>
              </a:tr>
              <a:tr h="294799">
                <a:tc>
                  <a:txBody>
                    <a:bodyPr/>
                    <a:lstStyle/>
                    <a:p>
                      <a:pPr algn="ctr" fontAlgn="ctr"/>
                      <a:r>
                        <a:rPr lang="fr-BE" sz="1100" b="1" i="0" u="none" strike="noStrike" dirty="0">
                          <a:solidFill>
                            <a:srgbClr val="000000"/>
                          </a:solidFill>
                          <a:effectLst/>
                          <a:latin typeface="Calibri" panose="020F0502020204030204" pitchFamily="34" charset="0"/>
                        </a:rPr>
                        <a:t>Résilience</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1" i="0" u="none" strike="noStrike">
                          <a:solidFill>
                            <a:srgbClr val="000000"/>
                          </a:solidFill>
                          <a:effectLst/>
                          <a:latin typeface="Calibri" panose="020F0502020204030204" pitchFamily="34" charset="0"/>
                        </a:rPr>
                        <a:t>MED 3 1424</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1" i="0" u="none" strike="noStrike">
                          <a:solidFill>
                            <a:srgbClr val="000000"/>
                          </a:solidFill>
                          <a:effectLst/>
                          <a:latin typeface="Calibri" panose="020F0502020204030204" pitchFamily="34" charset="0"/>
                        </a:rPr>
                        <a:t>Gaëtan Denis</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0" i="0" u="sng" strike="noStrike" dirty="0">
                          <a:solidFill>
                            <a:srgbClr val="0563C1"/>
                          </a:solidFill>
                          <a:effectLst/>
                          <a:latin typeface="Calibri" panose="020F0502020204030204" pitchFamily="34" charset="0"/>
                          <a:hlinkClick r:id="rId7"/>
                        </a:rPr>
                        <a:t>gaetan.denis@epfl.ch </a:t>
                      </a:r>
                      <a:endParaRPr lang="fr-BE" sz="800" b="0" i="0" u="sng" strike="noStrike" dirty="0">
                        <a:solidFill>
                          <a:srgbClr val="0563C1"/>
                        </a:solidFill>
                        <a:effectLst/>
                        <a:latin typeface="Calibri" panose="020F0502020204030204" pitchFamily="34" charset="0"/>
                      </a:endParaRP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dirty="0">
                          <a:solidFill>
                            <a:srgbClr val="FF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60724647"/>
                  </a:ext>
                </a:extLst>
              </a:tr>
              <a:tr h="294799">
                <a:tc>
                  <a:txBody>
                    <a:bodyPr/>
                    <a:lstStyle/>
                    <a:p>
                      <a:pPr algn="ctr" fontAlgn="ctr"/>
                      <a:r>
                        <a:rPr lang="fr-BE" sz="1100" b="1" i="0" u="none" strike="noStrike" dirty="0">
                          <a:solidFill>
                            <a:srgbClr val="000000"/>
                          </a:solidFill>
                          <a:effectLst/>
                          <a:latin typeface="Calibri" panose="020F0502020204030204" pitchFamily="34" charset="0"/>
                        </a:rPr>
                        <a:t>Ecrouissage</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1" i="0" u="none" strike="noStrike">
                          <a:solidFill>
                            <a:srgbClr val="000000"/>
                          </a:solidFill>
                          <a:effectLst/>
                          <a:latin typeface="Calibri" panose="020F0502020204030204" pitchFamily="34" charset="0"/>
                        </a:rPr>
                        <a:t>MED 3 1122</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1" i="0" u="none" strike="noStrike">
                          <a:solidFill>
                            <a:srgbClr val="000000"/>
                          </a:solidFill>
                          <a:effectLst/>
                          <a:latin typeface="Calibri" panose="020F0502020204030204" pitchFamily="34" charset="0"/>
                        </a:rPr>
                        <a:t>Sandor Lipcsei</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BE" sz="800" b="0" i="0" u="sng" strike="noStrike" dirty="0">
                          <a:solidFill>
                            <a:srgbClr val="0563C1"/>
                          </a:solidFill>
                          <a:effectLst/>
                          <a:latin typeface="Calibri" panose="020F0502020204030204" pitchFamily="34" charset="0"/>
                          <a:hlinkClick r:id="rId8"/>
                        </a:rPr>
                        <a:t>sandor.lipcsei@epfl.ch</a:t>
                      </a:r>
                      <a:endParaRPr lang="fr-BE" sz="800" b="0" i="0" u="sng" strike="noStrike" dirty="0">
                        <a:solidFill>
                          <a:srgbClr val="0563C1"/>
                        </a:solidFill>
                        <a:effectLst/>
                        <a:latin typeface="Calibri" panose="020F0502020204030204" pitchFamily="34" charset="0"/>
                      </a:endParaRP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958967604"/>
                  </a:ext>
                </a:extLst>
              </a:tr>
              <a:tr h="301070">
                <a:tc>
                  <a:txBody>
                    <a:bodyPr/>
                    <a:lstStyle/>
                    <a:p>
                      <a:pPr algn="ctr" fontAlgn="ctr"/>
                      <a:r>
                        <a:rPr lang="fr-BE" sz="1100" b="1" i="0" u="none" strike="noStrike" dirty="0">
                          <a:solidFill>
                            <a:srgbClr val="000000"/>
                          </a:solidFill>
                          <a:effectLst/>
                          <a:latin typeface="Calibri" panose="020F0502020204030204" pitchFamily="34" charset="0"/>
                        </a:rPr>
                        <a:t>Traitements thermiques</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BE" sz="800" b="1" i="0" u="none" strike="noStrike">
                          <a:solidFill>
                            <a:srgbClr val="000000"/>
                          </a:solidFill>
                          <a:effectLst/>
                          <a:latin typeface="Calibri" panose="020F0502020204030204" pitchFamily="34" charset="0"/>
                        </a:rPr>
                        <a:t>MXE 938</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BE" sz="800" b="1" i="0" u="none" strike="noStrike">
                          <a:solidFill>
                            <a:srgbClr val="000000"/>
                          </a:solidFill>
                          <a:effectLst/>
                          <a:latin typeface="Calibri" panose="020F0502020204030204" pitchFamily="34" charset="0"/>
                        </a:rPr>
                        <a:t>William Le Bas</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BE" sz="800" b="0" i="0" u="sng" strike="noStrike" dirty="0">
                          <a:solidFill>
                            <a:srgbClr val="0563C1"/>
                          </a:solidFill>
                          <a:effectLst/>
                          <a:latin typeface="Calibri" panose="020F0502020204030204" pitchFamily="34" charset="0"/>
                          <a:hlinkClick r:id="rId9"/>
                        </a:rPr>
                        <a:t>william.lebas@epfl.ch </a:t>
                      </a:r>
                      <a:endParaRPr lang="fr-BE" sz="800" b="0" i="0" u="sng" strike="noStrike" dirty="0">
                        <a:solidFill>
                          <a:srgbClr val="0563C1"/>
                        </a:solidFill>
                        <a:effectLst/>
                        <a:latin typeface="Calibri" panose="020F0502020204030204" pitchFamily="34" charset="0"/>
                      </a:endParaRP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dirty="0">
                          <a:solidFill>
                            <a:srgbClr val="FF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CH" sz="1000" b="1" i="0" u="none" strike="noStrike">
                          <a:solidFill>
                            <a:srgbClr val="000000"/>
                          </a:solidFill>
                          <a:effectLst/>
                          <a:latin typeface="Calibri" panose="020F0502020204030204" pitchFamily="34" charset="0"/>
                        </a:rPr>
                        <a:t> </a:t>
                      </a:r>
                    </a:p>
                  </a:txBody>
                  <a:tcPr marL="3459" marR="3459" marT="34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CH" sz="1000" b="1" i="0" u="none" strike="noStrike" dirty="0">
                          <a:solidFill>
                            <a:srgbClr val="000000"/>
                          </a:solidFill>
                          <a:effectLst/>
                          <a:latin typeface="Calibri" panose="020F0502020204030204" pitchFamily="34" charset="0"/>
                        </a:rPr>
                        <a:t> </a:t>
                      </a:r>
                    </a:p>
                  </a:txBody>
                  <a:tcPr marL="3459" marR="3459" marT="34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845232402"/>
                  </a:ext>
                </a:extLst>
              </a:tr>
            </a:tbl>
          </a:graphicData>
        </a:graphic>
      </p:graphicFrame>
    </p:spTree>
    <p:extLst>
      <p:ext uri="{BB962C8B-B14F-4D97-AF65-F5344CB8AC3E}">
        <p14:creationId xmlns:p14="http://schemas.microsoft.com/office/powerpoint/2010/main" val="36968891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subTitle" idx="1"/>
          </p:nvPr>
        </p:nvSpPr>
        <p:spPr>
          <a:xfrm>
            <a:off x="400970" y="41252"/>
            <a:ext cx="9296400" cy="746125"/>
          </a:xfrm>
          <a:noFill/>
        </p:spPr>
        <p:txBody>
          <a:bodyPr>
            <a:normAutofit/>
          </a:bodyPr>
          <a:lstStyle/>
          <a:p>
            <a:r>
              <a:rPr lang="fr-CH" altLang="fr-FR" sz="3200" b="1" dirty="0" err="1">
                <a:solidFill>
                  <a:srgbClr val="FF0000"/>
                </a:solidFill>
                <a:latin typeface="Helvetica" panose="020B0604020202020204" pitchFamily="34" charset="0"/>
              </a:rPr>
              <a:t>What</a:t>
            </a:r>
            <a:r>
              <a:rPr lang="fr-CH" altLang="fr-FR" sz="3200" b="1" dirty="0">
                <a:solidFill>
                  <a:srgbClr val="FF0000"/>
                </a:solidFill>
                <a:latin typeface="Helvetica" panose="020B0604020202020204" pitchFamily="34" charset="0"/>
              </a:rPr>
              <a:t> do </a:t>
            </a:r>
            <a:r>
              <a:rPr lang="fr-CH" altLang="fr-FR" sz="3200" b="1" dirty="0" err="1">
                <a:solidFill>
                  <a:srgbClr val="FF0000"/>
                </a:solidFill>
                <a:latin typeface="Helvetica" panose="020B0604020202020204" pitchFamily="34" charset="0"/>
              </a:rPr>
              <a:t>you</a:t>
            </a:r>
            <a:r>
              <a:rPr lang="fr-CH" altLang="fr-FR" sz="3200" b="1" dirty="0">
                <a:solidFill>
                  <a:srgbClr val="FF0000"/>
                </a:solidFill>
                <a:latin typeface="Helvetica" panose="020B0604020202020204" pitchFamily="34" charset="0"/>
              </a:rPr>
              <a:t> </a:t>
            </a:r>
            <a:r>
              <a:rPr lang="fr-CH" altLang="fr-FR" sz="3200" b="1" dirty="0" err="1">
                <a:solidFill>
                  <a:srgbClr val="FF0000"/>
                </a:solidFill>
                <a:latin typeface="Helvetica" panose="020B0604020202020204" pitchFamily="34" charset="0"/>
              </a:rPr>
              <a:t>need</a:t>
            </a:r>
            <a:r>
              <a:rPr lang="fr-CH" altLang="fr-FR" sz="3200" b="1" dirty="0">
                <a:solidFill>
                  <a:srgbClr val="FF0000"/>
                </a:solidFill>
                <a:latin typeface="Helvetica" panose="020B0604020202020204" pitchFamily="34" charset="0"/>
              </a:rPr>
              <a:t> for the </a:t>
            </a:r>
            <a:r>
              <a:rPr lang="fr-CH" altLang="fr-FR" sz="3200" b="1" dirty="0" err="1">
                <a:solidFill>
                  <a:srgbClr val="FF0000"/>
                </a:solidFill>
                <a:latin typeface="Helvetica" panose="020B0604020202020204" pitchFamily="34" charset="0"/>
              </a:rPr>
              <a:t>TPs</a:t>
            </a:r>
            <a:r>
              <a:rPr lang="fr-CH" altLang="fr-FR" sz="3200" b="1" dirty="0">
                <a:solidFill>
                  <a:srgbClr val="FF0000"/>
                </a:solidFill>
                <a:latin typeface="Helvetica" panose="020B0604020202020204" pitchFamily="34" charset="0"/>
              </a:rPr>
              <a:t>?</a:t>
            </a:r>
            <a:endParaRPr lang="fr-CH" altLang="fr-FR" sz="5400" b="1" dirty="0">
              <a:solidFill>
                <a:srgbClr val="FF0000"/>
              </a:solidFill>
              <a:latin typeface="Helvetica" panose="020B0604020202020204" pitchFamily="34" charset="0"/>
            </a:endParaRPr>
          </a:p>
        </p:txBody>
      </p:sp>
      <p:sp>
        <p:nvSpPr>
          <p:cNvPr id="12290" name="Text Box 4"/>
          <p:cNvSpPr txBox="1">
            <a:spLocks noChangeArrowheads="1"/>
          </p:cNvSpPr>
          <p:nvPr/>
        </p:nvSpPr>
        <p:spPr bwMode="auto">
          <a:xfrm>
            <a:off x="0" y="510965"/>
            <a:ext cx="929640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66700" indent="-266700">
              <a:defRPr sz="2800">
                <a:solidFill>
                  <a:srgbClr val="FDEC00"/>
                </a:solidFill>
                <a:latin typeface="Geneva" pitchFamily="-84" charset="0"/>
                <a:ea typeface="MS PGothic" panose="020B0600070205080204" pitchFamily="34" charset="-128"/>
              </a:defRPr>
            </a:lvl1pPr>
            <a:lvl2pPr marL="723900" indent="-266700">
              <a:defRPr sz="2800">
                <a:solidFill>
                  <a:srgbClr val="FDEC00"/>
                </a:solidFill>
                <a:latin typeface="Geneva" pitchFamily="-84" charset="0"/>
                <a:ea typeface="MS PGothic" panose="020B0600070205080204" pitchFamily="34" charset="-128"/>
              </a:defRPr>
            </a:lvl2pPr>
            <a:lvl3pPr marL="1143000" indent="-228600">
              <a:defRPr sz="2800">
                <a:solidFill>
                  <a:srgbClr val="FDEC00"/>
                </a:solidFill>
                <a:latin typeface="Geneva" pitchFamily="-84" charset="0"/>
                <a:ea typeface="MS PGothic" panose="020B0600070205080204" pitchFamily="34" charset="-128"/>
              </a:defRPr>
            </a:lvl3pPr>
            <a:lvl4pPr marL="1600200" indent="-228600">
              <a:defRPr sz="2800">
                <a:solidFill>
                  <a:srgbClr val="FDEC00"/>
                </a:solidFill>
                <a:latin typeface="Geneva" pitchFamily="-84" charset="0"/>
                <a:ea typeface="MS PGothic" panose="020B0600070205080204" pitchFamily="34" charset="-128"/>
              </a:defRPr>
            </a:lvl4pPr>
            <a:lvl5pPr marL="2057400" indent="-228600">
              <a:defRPr sz="2800">
                <a:solidFill>
                  <a:srgbClr val="FDEC00"/>
                </a:solidFill>
                <a:latin typeface="Geneva" pitchFamily="-84" charset="0"/>
                <a:ea typeface="MS PGothic" panose="020B0600070205080204" pitchFamily="34" charset="-128"/>
              </a:defRPr>
            </a:lvl5pPr>
            <a:lvl6pPr marL="25146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6pPr>
            <a:lvl7pPr marL="29718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7pPr>
            <a:lvl8pPr marL="34290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8pPr>
            <a:lvl9pPr marL="3886200" indent="-228600" eaLnBrk="0" fontAlgn="base" hangingPunct="0">
              <a:spcBef>
                <a:spcPct val="0"/>
              </a:spcBef>
              <a:spcAft>
                <a:spcPct val="0"/>
              </a:spcAft>
              <a:defRPr sz="2800">
                <a:solidFill>
                  <a:srgbClr val="FDEC00"/>
                </a:solidFill>
                <a:latin typeface="Geneva" pitchFamily="-84" charset="0"/>
                <a:ea typeface="MS PGothic" panose="020B0600070205080204" pitchFamily="34" charset="-128"/>
              </a:defRPr>
            </a:lvl9pPr>
          </a:lstStyle>
          <a:p>
            <a:pPr>
              <a:spcAft>
                <a:spcPts val="2400"/>
              </a:spcAft>
              <a:buFont typeface="Arial" panose="020B0604020202020204" pitchFamily="34" charset="0"/>
              <a:buChar char="•"/>
            </a:pPr>
            <a:r>
              <a:rPr lang="fr-CH" altLang="fr-FR" sz="2200" dirty="0" err="1">
                <a:solidFill>
                  <a:schemeClr val="tx1"/>
                </a:solidFill>
                <a:latin typeface="Helvetica" panose="020B0604020202020204" pitchFamily="34" charset="0"/>
              </a:rPr>
              <a:t>Punctuality</a:t>
            </a:r>
            <a:r>
              <a:rPr lang="fr-CH" altLang="fr-FR" sz="2200" dirty="0">
                <a:solidFill>
                  <a:schemeClr val="tx1"/>
                </a:solidFill>
                <a:latin typeface="Helvetica" panose="020B0604020202020204" pitchFamily="34" charset="0"/>
              </a:rPr>
              <a:t>. Be at the TP </a:t>
            </a:r>
            <a:r>
              <a:rPr lang="fr-CH" altLang="fr-FR" sz="2200" dirty="0" err="1">
                <a:solidFill>
                  <a:schemeClr val="tx1"/>
                </a:solidFill>
                <a:latin typeface="Helvetica" panose="020B0604020202020204" pitchFamily="34" charset="0"/>
              </a:rPr>
              <a:t>lab</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assigned</a:t>
            </a:r>
            <a:r>
              <a:rPr lang="fr-CH" altLang="fr-FR" sz="2200" dirty="0">
                <a:solidFill>
                  <a:schemeClr val="tx1"/>
                </a:solidFill>
                <a:latin typeface="Helvetica" panose="020B0604020202020204" pitchFamily="34" charset="0"/>
              </a:rPr>
              <a:t> </a:t>
            </a:r>
            <a:r>
              <a:rPr lang="fr-CH" altLang="fr-FR" sz="2200" b="1" dirty="0">
                <a:solidFill>
                  <a:schemeClr val="tx1"/>
                </a:solidFill>
                <a:latin typeface="Helvetica" panose="020B0604020202020204" pitchFamily="34" charset="0"/>
              </a:rPr>
              <a:t>at 9h15 </a:t>
            </a:r>
            <a:r>
              <a:rPr lang="fr-CH" altLang="fr-FR" sz="2200" dirty="0">
                <a:solidFill>
                  <a:schemeClr val="tx1"/>
                </a:solidFill>
                <a:latin typeface="Helvetica" panose="020B0604020202020204" pitchFamily="34" charset="0"/>
              </a:rPr>
              <a:t>(respect </a:t>
            </a:r>
            <a:r>
              <a:rPr lang="fr-CH" altLang="fr-FR" sz="2200" dirty="0" err="1">
                <a:solidFill>
                  <a:schemeClr val="tx1"/>
                </a:solidFill>
                <a:latin typeface="Helvetica" panose="020B0604020202020204" pitchFamily="34" charset="0"/>
              </a:rPr>
              <a:t>everyone’s</a:t>
            </a:r>
            <a:r>
              <a:rPr lang="fr-CH" altLang="fr-FR" sz="2200" dirty="0">
                <a:solidFill>
                  <a:schemeClr val="tx1"/>
                </a:solidFill>
                <a:latin typeface="Helvetica" panose="020B0604020202020204" pitchFamily="34" charset="0"/>
              </a:rPr>
              <a:t> time)</a:t>
            </a:r>
          </a:p>
          <a:p>
            <a:pPr>
              <a:spcAft>
                <a:spcPts val="2400"/>
              </a:spcAft>
              <a:buFont typeface="Arial" panose="020B0604020202020204" pitchFamily="34" charset="0"/>
              <a:buChar char="•"/>
            </a:pPr>
            <a:r>
              <a:rPr lang="fr-CH" altLang="fr-FR" sz="2200" dirty="0">
                <a:solidFill>
                  <a:schemeClr val="tx1"/>
                </a:solidFill>
                <a:latin typeface="Helvetica" panose="020B0604020202020204" pitchFamily="34" charset="0"/>
              </a:rPr>
              <a:t>Read and </a:t>
            </a:r>
            <a:r>
              <a:rPr lang="fr-CH" altLang="fr-FR" sz="2200" dirty="0" err="1">
                <a:solidFill>
                  <a:schemeClr val="tx1"/>
                </a:solidFill>
                <a:latin typeface="Helvetica" panose="020B0604020202020204" pitchFamily="34" charset="0"/>
              </a:rPr>
              <a:t>understand</a:t>
            </a:r>
            <a:r>
              <a:rPr lang="fr-CH" altLang="fr-FR" sz="2200" dirty="0">
                <a:solidFill>
                  <a:schemeClr val="tx1"/>
                </a:solidFill>
                <a:latin typeface="Helvetica" panose="020B0604020202020204" pitchFamily="34" charset="0"/>
              </a:rPr>
              <a:t> the TP </a:t>
            </a:r>
            <a:r>
              <a:rPr lang="fr-CH" altLang="fr-FR" sz="2200" dirty="0" err="1">
                <a:solidFill>
                  <a:schemeClr val="tx1"/>
                </a:solidFill>
                <a:latin typeface="Helvetica" panose="020B0604020202020204" pitchFamily="34" charset="0"/>
              </a:rPr>
              <a:t>protocols</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uploaded</a:t>
            </a:r>
            <a:r>
              <a:rPr lang="fr-CH" altLang="fr-FR" sz="2200" dirty="0">
                <a:solidFill>
                  <a:schemeClr val="tx1"/>
                </a:solidFill>
                <a:latin typeface="Helvetica" panose="020B0604020202020204" pitchFamily="34" charset="0"/>
              </a:rPr>
              <a:t> to Moodle in </a:t>
            </a:r>
            <a:r>
              <a:rPr lang="fr-CH" altLang="fr-FR" sz="2200" dirty="0" err="1">
                <a:solidFill>
                  <a:schemeClr val="tx1"/>
                </a:solidFill>
                <a:latin typeface="Helvetica" panose="020B0604020202020204" pitchFamily="34" charset="0"/>
              </a:rPr>
              <a:t>advance</a:t>
            </a:r>
            <a:endParaRPr lang="fr-CH" altLang="fr-FR" sz="2200" dirty="0">
              <a:solidFill>
                <a:schemeClr val="tx1"/>
              </a:solidFill>
              <a:latin typeface="Helvetica" panose="020B0604020202020204" pitchFamily="34" charset="0"/>
            </a:endParaRPr>
          </a:p>
          <a:p>
            <a:pPr>
              <a:spcAft>
                <a:spcPts val="2400"/>
              </a:spcAft>
              <a:buFont typeface="Arial" panose="020B0604020202020204" pitchFamily="34" charset="0"/>
              <a:buChar char="•"/>
            </a:pPr>
            <a:r>
              <a:rPr lang="fr-CH" altLang="fr-FR" sz="2200" dirty="0" err="1">
                <a:solidFill>
                  <a:schemeClr val="tx1"/>
                </a:solidFill>
                <a:latin typeface="Helvetica" panose="020B0604020202020204" pitchFamily="34" charset="0"/>
              </a:rPr>
              <a:t>Usual</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lab</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material</a:t>
            </a:r>
            <a:r>
              <a:rPr lang="fr-CH" altLang="fr-FR" sz="2200" dirty="0">
                <a:solidFill>
                  <a:schemeClr val="tx1"/>
                </a:solidFill>
                <a:latin typeface="Helvetica" panose="020B0604020202020204" pitchFamily="34" charset="0"/>
              </a:rPr>
              <a:t>: notebook, laptop, </a:t>
            </a:r>
            <a:r>
              <a:rPr lang="fr-CH" altLang="fr-FR" sz="2200" dirty="0" err="1">
                <a:solidFill>
                  <a:schemeClr val="tx1"/>
                </a:solidFill>
                <a:latin typeface="Helvetica" panose="020B0604020202020204" pitchFamily="34" charset="0"/>
              </a:rPr>
              <a:t>calculator</a:t>
            </a:r>
            <a:r>
              <a:rPr lang="fr-CH" altLang="fr-FR" sz="2200" dirty="0">
                <a:solidFill>
                  <a:schemeClr val="tx1"/>
                </a:solidFill>
                <a:latin typeface="Helvetica" panose="020B0604020202020204" pitchFamily="34" charset="0"/>
              </a:rPr>
              <a:t>…to take good notes during the TP </a:t>
            </a:r>
          </a:p>
          <a:p>
            <a:pPr>
              <a:spcAft>
                <a:spcPts val="2400"/>
              </a:spcAft>
              <a:buFont typeface="Arial" panose="020B0604020202020204" pitchFamily="34" charset="0"/>
              <a:buChar char="•"/>
            </a:pPr>
            <a:r>
              <a:rPr lang="fr-CH" altLang="fr-FR" sz="2200" dirty="0">
                <a:solidFill>
                  <a:schemeClr val="tx1"/>
                </a:solidFill>
                <a:latin typeface="Helvetica" panose="020B0604020202020204" pitchFamily="34" charset="0"/>
              </a:rPr>
              <a:t>USB drive to export TP </a:t>
            </a:r>
            <a:r>
              <a:rPr lang="fr-CH" altLang="fr-FR" sz="2200" dirty="0" err="1">
                <a:solidFill>
                  <a:schemeClr val="tx1"/>
                </a:solidFill>
                <a:latin typeface="Helvetica" panose="020B0604020202020204" pitchFamily="34" charset="0"/>
              </a:rPr>
              <a:t>experimental</a:t>
            </a:r>
            <a:r>
              <a:rPr lang="fr-CH" altLang="fr-FR" sz="2200" dirty="0">
                <a:solidFill>
                  <a:schemeClr val="tx1"/>
                </a:solidFill>
                <a:latin typeface="Helvetica" panose="020B0604020202020204" pitchFamily="34" charset="0"/>
              </a:rPr>
              <a:t> data, and </a:t>
            </a:r>
            <a:r>
              <a:rPr lang="fr-CH" altLang="fr-FR" sz="2200" dirty="0" err="1">
                <a:solidFill>
                  <a:schemeClr val="tx1"/>
                </a:solidFill>
                <a:latin typeface="Helvetica" panose="020B0604020202020204" pitchFamily="34" charset="0"/>
              </a:rPr>
              <a:t>spreadsheet</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sofware</a:t>
            </a:r>
            <a:r>
              <a:rPr lang="fr-CH" altLang="fr-FR" sz="2200" dirty="0">
                <a:solidFill>
                  <a:schemeClr val="tx1"/>
                </a:solidFill>
                <a:latin typeface="Helvetica" panose="020B0604020202020204" pitchFamily="34" charset="0"/>
              </a:rPr>
              <a:t> (i.e. Microsoft Excel) to </a:t>
            </a:r>
            <a:r>
              <a:rPr lang="fr-CH" altLang="fr-FR" sz="2200" dirty="0" err="1">
                <a:solidFill>
                  <a:schemeClr val="tx1"/>
                </a:solidFill>
                <a:latin typeface="Helvetica" panose="020B0604020202020204" pitchFamily="34" charset="0"/>
              </a:rPr>
              <a:t>analyze</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it</a:t>
            </a:r>
            <a:endParaRPr lang="fr-CH" altLang="fr-FR" sz="2200" dirty="0">
              <a:solidFill>
                <a:schemeClr val="tx1"/>
              </a:solidFill>
              <a:latin typeface="Helvetica" panose="020B0604020202020204" pitchFamily="34" charset="0"/>
            </a:endParaRPr>
          </a:p>
          <a:p>
            <a:pPr>
              <a:spcAft>
                <a:spcPts val="2400"/>
              </a:spcAft>
              <a:buFont typeface="Arial" panose="020B0604020202020204" pitchFamily="34" charset="0"/>
              <a:buChar char="•"/>
            </a:pPr>
            <a:r>
              <a:rPr lang="fr-CH" altLang="fr-FR" sz="2200" dirty="0" err="1">
                <a:solidFill>
                  <a:schemeClr val="tx1"/>
                </a:solidFill>
                <a:latin typeface="Helvetica" panose="020B0604020202020204" pitchFamily="34" charset="0"/>
              </a:rPr>
              <a:t>Personal</a:t>
            </a:r>
            <a:r>
              <a:rPr lang="fr-CH" altLang="fr-FR" sz="2200" dirty="0">
                <a:solidFill>
                  <a:schemeClr val="tx1"/>
                </a:solidFill>
                <a:latin typeface="Helvetica" panose="020B0604020202020204" pitchFamily="34" charset="0"/>
              </a:rPr>
              <a:t> protective </a:t>
            </a:r>
            <a:r>
              <a:rPr lang="fr-CH" altLang="fr-FR" sz="2200" dirty="0" err="1">
                <a:solidFill>
                  <a:schemeClr val="tx1"/>
                </a:solidFill>
                <a:latin typeface="Helvetica" panose="020B0604020202020204" pitchFamily="34" charset="0"/>
              </a:rPr>
              <a:t>equipment</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lab</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coat</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gloves</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safety</a:t>
            </a:r>
            <a:r>
              <a:rPr lang="fr-CH" altLang="fr-FR" sz="2200" dirty="0">
                <a:solidFill>
                  <a:schemeClr val="tx1"/>
                </a:solidFill>
                <a:latin typeface="Helvetica" panose="020B0604020202020204" pitchFamily="34" charset="0"/>
              </a:rPr>
              <a:t> googles…) </a:t>
            </a:r>
            <a:r>
              <a:rPr lang="fr-CH" altLang="fr-FR" sz="2200" dirty="0" err="1">
                <a:solidFill>
                  <a:schemeClr val="tx1"/>
                </a:solidFill>
                <a:latin typeface="Helvetica" panose="020B0604020202020204" pitchFamily="34" charset="0"/>
              </a:rPr>
              <a:t>will</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be</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available</a:t>
            </a:r>
            <a:r>
              <a:rPr lang="fr-CH" altLang="fr-FR" sz="2200" dirty="0">
                <a:solidFill>
                  <a:schemeClr val="tx1"/>
                </a:solidFill>
                <a:latin typeface="Helvetica" panose="020B0604020202020204" pitchFamily="34" charset="0"/>
              </a:rPr>
              <a:t> in the </a:t>
            </a:r>
            <a:r>
              <a:rPr lang="fr-CH" altLang="fr-FR" sz="2200" dirty="0" err="1">
                <a:solidFill>
                  <a:schemeClr val="tx1"/>
                </a:solidFill>
                <a:latin typeface="Helvetica" panose="020B0604020202020204" pitchFamily="34" charset="0"/>
              </a:rPr>
              <a:t>lab</a:t>
            </a:r>
            <a:r>
              <a:rPr lang="fr-CH" altLang="fr-FR" sz="2200" dirty="0">
                <a:solidFill>
                  <a:schemeClr val="tx1"/>
                </a:solidFill>
                <a:latin typeface="Helvetica" panose="020B0604020202020204" pitchFamily="34" charset="0"/>
              </a:rPr>
              <a:t>, if </a:t>
            </a:r>
            <a:r>
              <a:rPr lang="fr-CH" altLang="fr-FR" sz="2200" dirty="0" err="1">
                <a:solidFill>
                  <a:schemeClr val="tx1"/>
                </a:solidFill>
                <a:latin typeface="Helvetica" panose="020B0604020202020204" pitchFamily="34" charset="0"/>
              </a:rPr>
              <a:t>needed</a:t>
            </a:r>
            <a:endParaRPr lang="fr-CH" altLang="fr-FR" sz="2200" dirty="0">
              <a:solidFill>
                <a:schemeClr val="tx1"/>
              </a:solidFill>
              <a:latin typeface="Helvetica" panose="020B0604020202020204" pitchFamily="34" charset="0"/>
            </a:endParaRPr>
          </a:p>
          <a:p>
            <a:pPr>
              <a:spcAft>
                <a:spcPts val="2400"/>
              </a:spcAft>
              <a:buFont typeface="Arial" panose="020B0604020202020204" pitchFamily="34" charset="0"/>
              <a:buChar char="•"/>
            </a:pPr>
            <a:r>
              <a:rPr lang="fr-CH" altLang="fr-FR" sz="2200" dirty="0">
                <a:solidFill>
                  <a:schemeClr val="tx1"/>
                </a:solidFill>
                <a:latin typeface="Helvetica" panose="020B0604020202020204" pitchFamily="34" charset="0"/>
              </a:rPr>
              <a:t>Positive attitude and team </a:t>
            </a:r>
            <a:r>
              <a:rPr lang="fr-CH" altLang="fr-FR" sz="2200" dirty="0" err="1">
                <a:solidFill>
                  <a:schemeClr val="tx1"/>
                </a:solidFill>
                <a:latin typeface="Helvetica" panose="020B0604020202020204" pitchFamily="34" charset="0"/>
              </a:rPr>
              <a:t>work</a:t>
            </a:r>
            <a:r>
              <a:rPr lang="fr-CH" altLang="fr-FR" sz="2200" dirty="0">
                <a:solidFill>
                  <a:schemeClr val="tx1"/>
                </a:solidFill>
                <a:latin typeface="Helvetica" panose="020B0604020202020204" pitchFamily="34" charset="0"/>
              </a:rPr>
              <a:t>! </a:t>
            </a:r>
            <a:r>
              <a:rPr lang="fr-CH" altLang="fr-FR" sz="2200" dirty="0">
                <a:solidFill>
                  <a:schemeClr val="tx1"/>
                </a:solidFill>
                <a:latin typeface="Helvetica" panose="020B0604020202020204" pitchFamily="34" charset="0"/>
                <a:sym typeface="Wingdings" panose="05000000000000000000" pitchFamily="2" charset="2"/>
              </a:rPr>
              <a:t></a:t>
            </a:r>
            <a:endParaRPr lang="fr-CH" altLang="fr-FR" sz="2200" dirty="0">
              <a:solidFill>
                <a:schemeClr val="tx1"/>
              </a:solidFill>
              <a:latin typeface="Helvetica" panose="020B0604020202020204" pitchFamily="34" charset="0"/>
            </a:endParaRPr>
          </a:p>
          <a:p>
            <a:pPr>
              <a:spcAft>
                <a:spcPts val="2400"/>
              </a:spcAft>
              <a:buFont typeface="Arial" panose="020B0604020202020204" pitchFamily="34" charset="0"/>
              <a:buChar char="•"/>
            </a:pPr>
            <a:r>
              <a:rPr lang="fr-CH" altLang="fr-FR" sz="2200" dirty="0">
                <a:solidFill>
                  <a:schemeClr val="tx1"/>
                </a:solidFill>
                <a:latin typeface="Helvetica" panose="020B0604020202020204" pitchFamily="34" charset="0"/>
              </a:rPr>
              <a:t>NO </a:t>
            </a:r>
            <a:r>
              <a:rPr lang="fr-CH" altLang="fr-FR" sz="2200" dirty="0" err="1">
                <a:solidFill>
                  <a:schemeClr val="tx1"/>
                </a:solidFill>
                <a:latin typeface="Helvetica" panose="020B0604020202020204" pitchFamily="34" charset="0"/>
              </a:rPr>
              <a:t>sandals</a:t>
            </a:r>
            <a:r>
              <a:rPr lang="fr-CH" altLang="fr-FR" sz="2200" dirty="0">
                <a:solidFill>
                  <a:schemeClr val="tx1"/>
                </a:solidFill>
                <a:latin typeface="Helvetica" panose="020B0604020202020204" pitchFamily="34" charset="0"/>
              </a:rPr>
              <a:t>, shorts, </a:t>
            </a:r>
            <a:r>
              <a:rPr lang="fr-CH" altLang="fr-FR" sz="2200" dirty="0" err="1">
                <a:solidFill>
                  <a:schemeClr val="tx1"/>
                </a:solidFill>
                <a:latin typeface="Helvetica" panose="020B0604020202020204" pitchFamily="34" charset="0"/>
              </a:rPr>
              <a:t>skirts</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food</a:t>
            </a:r>
            <a:r>
              <a:rPr lang="fr-CH" altLang="fr-FR" sz="2200" dirty="0">
                <a:solidFill>
                  <a:schemeClr val="tx1"/>
                </a:solidFill>
                <a:latin typeface="Helvetica" panose="020B0604020202020204" pitchFamily="34" charset="0"/>
              </a:rPr>
              <a:t>, drinks are </a:t>
            </a:r>
            <a:r>
              <a:rPr lang="fr-CH" altLang="fr-FR" sz="2200" dirty="0" err="1">
                <a:solidFill>
                  <a:schemeClr val="tx1"/>
                </a:solidFill>
                <a:latin typeface="Helvetica" panose="020B0604020202020204" pitchFamily="34" charset="0"/>
              </a:rPr>
              <a:t>allowed</a:t>
            </a:r>
            <a:r>
              <a:rPr lang="fr-CH" altLang="fr-FR" sz="2200" dirty="0">
                <a:solidFill>
                  <a:schemeClr val="tx1"/>
                </a:solidFill>
                <a:latin typeface="Helvetica" panose="020B0604020202020204" pitchFamily="34" charset="0"/>
              </a:rPr>
              <a:t> in the </a:t>
            </a:r>
            <a:r>
              <a:rPr lang="fr-CH" altLang="fr-FR" sz="2200" dirty="0" err="1">
                <a:solidFill>
                  <a:schemeClr val="tx1"/>
                </a:solidFill>
                <a:latin typeface="Helvetica" panose="020B0604020202020204" pitchFamily="34" charset="0"/>
              </a:rPr>
              <a:t>lab</a:t>
            </a:r>
            <a:r>
              <a:rPr lang="fr-CH" altLang="fr-FR" sz="2200" dirty="0">
                <a:solidFill>
                  <a:schemeClr val="tx1"/>
                </a:solidFill>
                <a:latin typeface="Helvetica" panose="020B0604020202020204" pitchFamily="34" charset="0"/>
              </a:rPr>
              <a:t> and long </a:t>
            </a:r>
            <a:r>
              <a:rPr lang="fr-CH" altLang="fr-FR" sz="2200" dirty="0" err="1">
                <a:solidFill>
                  <a:schemeClr val="tx1"/>
                </a:solidFill>
                <a:latin typeface="Helvetica" panose="020B0604020202020204" pitchFamily="34" charset="0"/>
              </a:rPr>
              <a:t>hair</a:t>
            </a:r>
            <a:r>
              <a:rPr lang="fr-CH" altLang="fr-FR" sz="2200" dirty="0">
                <a:solidFill>
                  <a:schemeClr val="tx1"/>
                </a:solidFill>
                <a:latin typeface="Helvetica" panose="020B0604020202020204" pitchFamily="34" charset="0"/>
              </a:rPr>
              <a:t> must </a:t>
            </a:r>
            <a:r>
              <a:rPr lang="fr-CH" altLang="fr-FR" sz="2200" dirty="0" err="1">
                <a:solidFill>
                  <a:schemeClr val="tx1"/>
                </a:solidFill>
                <a:latin typeface="Helvetica" panose="020B0604020202020204" pitchFamily="34" charset="0"/>
              </a:rPr>
              <a:t>be</a:t>
            </a:r>
            <a:r>
              <a:rPr lang="fr-CH" altLang="fr-FR" sz="2200" dirty="0">
                <a:solidFill>
                  <a:schemeClr val="tx1"/>
                </a:solidFill>
                <a:latin typeface="Helvetica" panose="020B0604020202020204" pitchFamily="34" charset="0"/>
              </a:rPr>
              <a:t> </a:t>
            </a:r>
            <a:r>
              <a:rPr lang="fr-CH" altLang="fr-FR" sz="2200" dirty="0" err="1">
                <a:solidFill>
                  <a:schemeClr val="tx1"/>
                </a:solidFill>
                <a:latin typeface="Helvetica" panose="020B0604020202020204" pitchFamily="34" charset="0"/>
              </a:rPr>
              <a:t>tied</a:t>
            </a:r>
            <a:r>
              <a:rPr lang="fr-CH" altLang="fr-FR" sz="2200" dirty="0">
                <a:solidFill>
                  <a:schemeClr val="tx1"/>
                </a:solidFill>
                <a:latin typeface="Helvetica" panose="020B0604020202020204" pitchFamily="34" charset="0"/>
              </a:rPr>
              <a:t> up. </a:t>
            </a:r>
            <a:r>
              <a:rPr lang="en-US" altLang="fr-FR" sz="2200" dirty="0">
                <a:solidFill>
                  <a:schemeClr val="tx1"/>
                </a:solidFill>
                <a:latin typeface="Helvetica" panose="020B0604020202020204" pitchFamily="34" charset="0"/>
              </a:rPr>
              <a:t>If these safety rules are not observed, you will be excluded from the TP.</a:t>
            </a:r>
            <a:endParaRPr lang="fr-CH" altLang="fr-FR" sz="2200" dirty="0">
              <a:solidFill>
                <a:schemeClr val="tx1"/>
              </a:solidFill>
              <a:latin typeface="Helvetica" panose="020B0604020202020204" pitchFamily="34" charset="0"/>
            </a:endParaRPr>
          </a:p>
        </p:txBody>
      </p:sp>
      <p:pic>
        <p:nvPicPr>
          <p:cNvPr id="3074" name="Picture 2" descr="No Food or Drink Signs | Creative Safety Supply">
            <a:extLst>
              <a:ext uri="{FF2B5EF4-FFF2-40B4-BE49-F238E27FC236}">
                <a16:creationId xmlns:a16="http://schemas.microsoft.com/office/drawing/2014/main" id="{C9CCD9E2-DEC8-4A99-B9C5-66F716A11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3552" y="5504661"/>
            <a:ext cx="827312" cy="8273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SO No Open Toed Footwear Thongs Or Sandals Sign">
            <a:extLst>
              <a:ext uri="{FF2B5EF4-FFF2-40B4-BE49-F238E27FC236}">
                <a16:creationId xmlns:a16="http://schemas.microsoft.com/office/drawing/2014/main" id="{AFFAFD20-479D-400E-BF4F-FEE9E9C75C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6886" y="4704942"/>
            <a:ext cx="827312" cy="827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28DB4B-5186-4D40-BC79-F65F1A77E9D5}"/>
              </a:ext>
            </a:extLst>
          </p:cNvPr>
          <p:cNvPicPr>
            <a:picLocks noChangeAspect="1"/>
          </p:cNvPicPr>
          <p:nvPr/>
        </p:nvPicPr>
        <p:blipFill>
          <a:blip r:embed="rId2"/>
          <a:stretch>
            <a:fillRect/>
          </a:stretch>
        </p:blipFill>
        <p:spPr>
          <a:xfrm>
            <a:off x="5988693" y="336582"/>
            <a:ext cx="3836164" cy="6184836"/>
          </a:xfrm>
          <a:prstGeom prst="rect">
            <a:avLst/>
          </a:prstGeom>
          <a:ln>
            <a:solidFill>
              <a:schemeClr val="tx1"/>
            </a:solidFill>
          </a:ln>
        </p:spPr>
      </p:pic>
      <p:sp>
        <p:nvSpPr>
          <p:cNvPr id="3" name="Rectangle 2">
            <a:extLst>
              <a:ext uri="{FF2B5EF4-FFF2-40B4-BE49-F238E27FC236}">
                <a16:creationId xmlns:a16="http://schemas.microsoft.com/office/drawing/2014/main" id="{292BE72D-C012-4DF8-A6CE-F8B4FD6A2510}"/>
              </a:ext>
            </a:extLst>
          </p:cNvPr>
          <p:cNvSpPr txBox="1">
            <a:spLocks noChangeArrowheads="1"/>
          </p:cNvSpPr>
          <p:nvPr/>
        </p:nvSpPr>
        <p:spPr>
          <a:xfrm>
            <a:off x="263574" y="206705"/>
            <a:ext cx="4016188" cy="746125"/>
          </a:xfrm>
          <a:prstGeom prst="rect">
            <a:avLst/>
          </a:prstGeom>
          <a:noFill/>
        </p:spPr>
        <p:txBody>
          <a:bodyP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fontAlgn="auto">
              <a:spcAft>
                <a:spcPts val="0"/>
              </a:spcAft>
              <a:buNone/>
            </a:pPr>
            <a:r>
              <a:rPr lang="fr-CH" altLang="fr-FR" sz="3200" b="1" dirty="0">
                <a:solidFill>
                  <a:srgbClr val="FF0000"/>
                </a:solidFill>
                <a:latin typeface="Helvetica" panose="020B0604020202020204" pitchFamily="34" charset="0"/>
              </a:rPr>
              <a:t>TP reports</a:t>
            </a:r>
            <a:endParaRPr lang="fr-CH" altLang="fr-FR" sz="5400" b="1" dirty="0">
              <a:solidFill>
                <a:srgbClr val="FF0000"/>
              </a:solidFill>
              <a:latin typeface="Helvetica" panose="020B0604020202020204" pitchFamily="34" charset="0"/>
            </a:endParaRPr>
          </a:p>
        </p:txBody>
      </p:sp>
      <p:sp>
        <p:nvSpPr>
          <p:cNvPr id="4" name="Rectangle 3">
            <a:extLst>
              <a:ext uri="{FF2B5EF4-FFF2-40B4-BE49-F238E27FC236}">
                <a16:creationId xmlns:a16="http://schemas.microsoft.com/office/drawing/2014/main" id="{52CB89CF-B2AA-411B-8798-8AA8ADAAF4B7}"/>
              </a:ext>
            </a:extLst>
          </p:cNvPr>
          <p:cNvSpPr/>
          <p:nvPr/>
        </p:nvSpPr>
        <p:spPr>
          <a:xfrm>
            <a:off x="263574" y="952830"/>
            <a:ext cx="5565726" cy="2862322"/>
          </a:xfrm>
          <a:prstGeom prst="rect">
            <a:avLst/>
          </a:prstGeom>
        </p:spPr>
        <p:txBody>
          <a:bodyPr wrap="square">
            <a:spAutoFit/>
          </a:bodyPr>
          <a:lstStyle/>
          <a:p>
            <a:pPr marL="174625" indent="-174625">
              <a:buFont typeface="Arial" panose="020B0604020202020204" pitchFamily="34" charset="0"/>
              <a:buChar char="•"/>
            </a:pPr>
            <a:r>
              <a:rPr lang="fr-CH" altLang="fr-FR" sz="2000" dirty="0">
                <a:solidFill>
                  <a:schemeClr val="tx1"/>
                </a:solidFill>
                <a:latin typeface="Helvetica" panose="020B0604020202020204" pitchFamily="34" charset="0"/>
              </a:rPr>
              <a:t>Front page to </a:t>
            </a:r>
            <a:r>
              <a:rPr lang="fr-CH" altLang="fr-FR" sz="2000" dirty="0" err="1">
                <a:solidFill>
                  <a:schemeClr val="tx1"/>
                </a:solidFill>
                <a:latin typeface="Helvetica" panose="020B0604020202020204" pitchFamily="34" charset="0"/>
              </a:rPr>
              <a:t>be</a:t>
            </a:r>
            <a:r>
              <a:rPr lang="fr-CH" altLang="fr-FR" sz="2000" dirty="0">
                <a:solidFill>
                  <a:schemeClr val="tx1"/>
                </a:solidFill>
                <a:latin typeface="Helvetica" panose="020B0604020202020204" pitchFamily="34" charset="0"/>
              </a:rPr>
              <a:t> </a:t>
            </a:r>
            <a:r>
              <a:rPr lang="fr-CH" altLang="fr-FR" sz="2000" dirty="0" err="1">
                <a:solidFill>
                  <a:schemeClr val="tx1"/>
                </a:solidFill>
                <a:latin typeface="Helvetica" panose="020B0604020202020204" pitchFamily="34" charset="0"/>
              </a:rPr>
              <a:t>filled</a:t>
            </a:r>
            <a:r>
              <a:rPr lang="fr-CH" altLang="fr-FR" sz="2000" dirty="0">
                <a:solidFill>
                  <a:schemeClr val="tx1"/>
                </a:solidFill>
                <a:latin typeface="Helvetica" panose="020B0604020202020204" pitchFamily="34" charset="0"/>
              </a:rPr>
              <a:t> and </a:t>
            </a:r>
            <a:r>
              <a:rPr lang="fr-CH" altLang="fr-FR" sz="2000" dirty="0" err="1">
                <a:solidFill>
                  <a:schemeClr val="tx1"/>
                </a:solidFill>
                <a:latin typeface="Helvetica" panose="020B0604020202020204" pitchFamily="34" charset="0"/>
              </a:rPr>
              <a:t>attached</a:t>
            </a:r>
            <a:r>
              <a:rPr lang="fr-CH" altLang="fr-FR" sz="2000" dirty="0">
                <a:solidFill>
                  <a:schemeClr val="tx1"/>
                </a:solidFill>
                <a:latin typeface="Helvetica" panose="020B0604020202020204" pitchFamily="34" charset="0"/>
              </a:rPr>
              <a:t> to the </a:t>
            </a:r>
            <a:r>
              <a:rPr lang="fr-CH" altLang="fr-FR" sz="2000" dirty="0" err="1">
                <a:solidFill>
                  <a:schemeClr val="tx1"/>
                </a:solidFill>
                <a:latin typeface="Helvetica" panose="020B0604020202020204" pitchFamily="34" charset="0"/>
              </a:rPr>
              <a:t>beginning</a:t>
            </a:r>
            <a:r>
              <a:rPr lang="fr-CH" altLang="fr-FR" sz="2000" dirty="0">
                <a:solidFill>
                  <a:schemeClr val="tx1"/>
                </a:solidFill>
                <a:latin typeface="Helvetica" panose="020B0604020202020204" pitchFamily="34" charset="0"/>
              </a:rPr>
              <a:t> of </a:t>
            </a:r>
            <a:r>
              <a:rPr lang="fr-CH" altLang="fr-FR" sz="2000" dirty="0" err="1">
                <a:solidFill>
                  <a:schemeClr val="tx1"/>
                </a:solidFill>
                <a:latin typeface="Helvetica" panose="020B0604020202020204" pitchFamily="34" charset="0"/>
              </a:rPr>
              <a:t>each</a:t>
            </a:r>
            <a:r>
              <a:rPr lang="fr-CH" altLang="fr-FR" sz="2000" dirty="0">
                <a:solidFill>
                  <a:schemeClr val="tx1"/>
                </a:solidFill>
                <a:latin typeface="Helvetica" panose="020B0604020202020204" pitchFamily="34" charset="0"/>
              </a:rPr>
              <a:t> report</a:t>
            </a:r>
          </a:p>
          <a:p>
            <a:r>
              <a:rPr lang="fr-CH" sz="2000" dirty="0">
                <a:solidFill>
                  <a:srgbClr val="FF0000"/>
                </a:solidFill>
                <a:latin typeface="Helvetica" panose="020B0604020202020204" pitchFamily="34" charset="0"/>
              </a:rPr>
              <a:t>             (Word </a:t>
            </a:r>
            <a:r>
              <a:rPr lang="fr-CH" sz="2000" dirty="0" err="1">
                <a:solidFill>
                  <a:srgbClr val="FF0000"/>
                </a:solidFill>
                <a:latin typeface="Helvetica" panose="020B0604020202020204" pitchFamily="34" charset="0"/>
              </a:rPr>
              <a:t>template</a:t>
            </a:r>
            <a:r>
              <a:rPr lang="fr-CH" sz="2000" dirty="0">
                <a:solidFill>
                  <a:srgbClr val="FF0000"/>
                </a:solidFill>
                <a:latin typeface="Helvetica" panose="020B0604020202020204" pitchFamily="34" charset="0"/>
              </a:rPr>
              <a:t> in Moodle)</a:t>
            </a:r>
            <a:endParaRPr lang="en-CH" sz="2000" dirty="0"/>
          </a:p>
          <a:p>
            <a:endParaRPr lang="fr-CH" sz="2000" dirty="0">
              <a:solidFill>
                <a:schemeClr val="tx1"/>
              </a:solidFill>
              <a:latin typeface="Helvetica" panose="020B0604020202020204" pitchFamily="34" charset="0"/>
            </a:endParaRPr>
          </a:p>
          <a:p>
            <a:pPr marL="174625" indent="-174625">
              <a:buFont typeface="Arial" panose="020B0604020202020204" pitchFamily="34" charset="0"/>
              <a:buChar char="•"/>
            </a:pPr>
            <a:r>
              <a:rPr lang="fr-CH" sz="2000" dirty="0">
                <a:solidFill>
                  <a:schemeClr val="tx1"/>
                </a:solidFill>
                <a:latin typeface="Helvetica" panose="020B0604020202020204" pitchFamily="34" charset="0"/>
              </a:rPr>
              <a:t>4 pages maximum in addition to the front page (font size 11 or higher; single spacing)</a:t>
            </a:r>
          </a:p>
          <a:p>
            <a:pPr marL="174625" indent="-174625">
              <a:buFont typeface="Arial" panose="020B0604020202020204" pitchFamily="34" charset="0"/>
              <a:buChar char="•"/>
            </a:pPr>
            <a:endParaRPr lang="fr-CH" sz="2000" dirty="0">
              <a:solidFill>
                <a:schemeClr val="tx1"/>
              </a:solidFill>
              <a:latin typeface="Helvetica" panose="020B0604020202020204" pitchFamily="34" charset="0"/>
            </a:endParaRPr>
          </a:p>
          <a:p>
            <a:pPr marL="174625" indent="-174625">
              <a:buFont typeface="Arial" panose="020B0604020202020204" pitchFamily="34" charset="0"/>
              <a:buChar char="•"/>
            </a:pPr>
            <a:r>
              <a:rPr lang="fr-CH" sz="2000" dirty="0" err="1">
                <a:solidFill>
                  <a:schemeClr val="tx1"/>
                </a:solidFill>
                <a:latin typeface="Helvetica" panose="020B0604020202020204" pitchFamily="34" charset="0"/>
              </a:rPr>
              <a:t>Written</a:t>
            </a:r>
            <a:r>
              <a:rPr lang="fr-CH" sz="2000" dirty="0">
                <a:solidFill>
                  <a:schemeClr val="tx1"/>
                </a:solidFill>
                <a:latin typeface="Helvetica" panose="020B0604020202020204" pitchFamily="34" charset="0"/>
              </a:rPr>
              <a:t> in English or French</a:t>
            </a:r>
          </a:p>
          <a:p>
            <a:pPr marL="174625" indent="-174625">
              <a:buFont typeface="Arial" panose="020B0604020202020204" pitchFamily="34" charset="0"/>
              <a:buChar char="•"/>
            </a:pPr>
            <a:endParaRPr lang="fr-CH" sz="2000" dirty="0">
              <a:solidFill>
                <a:schemeClr val="tx1"/>
              </a:solidFill>
              <a:latin typeface="Helvetica" panose="020B0604020202020204" pitchFamily="34" charset="0"/>
            </a:endParaRPr>
          </a:p>
        </p:txBody>
      </p:sp>
      <p:cxnSp>
        <p:nvCxnSpPr>
          <p:cNvPr id="6" name="Straight Arrow Connector 5">
            <a:extLst>
              <a:ext uri="{FF2B5EF4-FFF2-40B4-BE49-F238E27FC236}">
                <a16:creationId xmlns:a16="http://schemas.microsoft.com/office/drawing/2014/main" id="{5C7C9FFF-061F-4C8A-BA33-F00D6226DEAE}"/>
              </a:ext>
            </a:extLst>
          </p:cNvPr>
          <p:cNvCxnSpPr>
            <a:cxnSpLocks/>
          </p:cNvCxnSpPr>
          <p:nvPr/>
        </p:nvCxnSpPr>
        <p:spPr>
          <a:xfrm>
            <a:off x="4279762" y="1758444"/>
            <a:ext cx="1629552"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81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71571-E81C-DDED-25F3-8C0BEA98593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C0F440C-3133-BC6F-B723-051FBE0824D8}"/>
              </a:ext>
            </a:extLst>
          </p:cNvPr>
          <p:cNvSpPr txBox="1">
            <a:spLocks noChangeArrowheads="1"/>
          </p:cNvSpPr>
          <p:nvPr/>
        </p:nvSpPr>
        <p:spPr>
          <a:xfrm>
            <a:off x="263574" y="206705"/>
            <a:ext cx="4016188" cy="746125"/>
          </a:xfrm>
          <a:prstGeom prst="rect">
            <a:avLst/>
          </a:prstGeom>
          <a:noFill/>
        </p:spPr>
        <p:txBody>
          <a:bodyP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fontAlgn="auto">
              <a:spcAft>
                <a:spcPts val="0"/>
              </a:spcAft>
              <a:buNone/>
            </a:pPr>
            <a:r>
              <a:rPr lang="fr-CH" altLang="fr-FR" sz="3200" b="1" dirty="0">
                <a:solidFill>
                  <a:srgbClr val="FF0000"/>
                </a:solidFill>
                <a:latin typeface="Helvetica" panose="020B0604020202020204" pitchFamily="34" charset="0"/>
              </a:rPr>
              <a:t>TP reports</a:t>
            </a:r>
            <a:endParaRPr lang="fr-CH" altLang="fr-FR" sz="5400" b="1" dirty="0">
              <a:solidFill>
                <a:srgbClr val="FF0000"/>
              </a:solidFill>
              <a:latin typeface="Helvetica" panose="020B0604020202020204" pitchFamily="34" charset="0"/>
            </a:endParaRPr>
          </a:p>
        </p:txBody>
      </p:sp>
      <p:sp>
        <p:nvSpPr>
          <p:cNvPr id="4" name="Rectangle 3">
            <a:extLst>
              <a:ext uri="{FF2B5EF4-FFF2-40B4-BE49-F238E27FC236}">
                <a16:creationId xmlns:a16="http://schemas.microsoft.com/office/drawing/2014/main" id="{5512502A-20F0-376B-A990-52AF9489CCB7}"/>
              </a:ext>
            </a:extLst>
          </p:cNvPr>
          <p:cNvSpPr/>
          <p:nvPr/>
        </p:nvSpPr>
        <p:spPr>
          <a:xfrm>
            <a:off x="378542" y="687359"/>
            <a:ext cx="9263884" cy="2554545"/>
          </a:xfrm>
          <a:prstGeom prst="rect">
            <a:avLst/>
          </a:prstGeom>
        </p:spPr>
        <p:txBody>
          <a:bodyPr wrap="square">
            <a:spAutoFit/>
          </a:bodyPr>
          <a:lstStyle/>
          <a:p>
            <a:pPr marL="174625" indent="-174625">
              <a:buFont typeface="Arial" panose="020B0604020202020204" pitchFamily="34" charset="0"/>
              <a:buChar char="•"/>
            </a:pPr>
            <a:endParaRPr lang="fr-CH" sz="2000" dirty="0">
              <a:solidFill>
                <a:schemeClr val="tx1"/>
              </a:solidFill>
              <a:latin typeface="Helvetica" panose="020B0604020202020204" pitchFamily="34" charset="0"/>
            </a:endParaRPr>
          </a:p>
          <a:p>
            <a:pPr marL="174625" indent="-174625">
              <a:buFont typeface="Arial" panose="020B0604020202020204" pitchFamily="34" charset="0"/>
              <a:buChar char="•"/>
            </a:pPr>
            <a:r>
              <a:rPr lang="fr-CH" sz="2000" dirty="0">
                <a:solidFill>
                  <a:schemeClr val="tx1"/>
                </a:solidFill>
                <a:latin typeface="Helvetica" panose="020B0604020202020204" pitchFamily="34" charset="0"/>
              </a:rPr>
              <a:t>To </a:t>
            </a:r>
            <a:r>
              <a:rPr lang="fr-CH" sz="2000" dirty="0" err="1">
                <a:solidFill>
                  <a:schemeClr val="tx1"/>
                </a:solidFill>
                <a:latin typeface="Helvetica" panose="020B0604020202020204" pitchFamily="34" charset="0"/>
              </a:rPr>
              <a:t>be</a:t>
            </a:r>
            <a:r>
              <a:rPr lang="fr-CH" sz="2000" dirty="0">
                <a:solidFill>
                  <a:schemeClr val="tx1"/>
                </a:solidFill>
                <a:latin typeface="Helvetica" panose="020B0604020202020204" pitchFamily="34" charset="0"/>
              </a:rPr>
              <a:t> </a:t>
            </a:r>
            <a:r>
              <a:rPr lang="fr-CH" sz="2000" dirty="0" err="1">
                <a:solidFill>
                  <a:schemeClr val="tx1"/>
                </a:solidFill>
                <a:latin typeface="Helvetica" panose="020B0604020202020204" pitchFamily="34" charset="0"/>
              </a:rPr>
              <a:t>submitted</a:t>
            </a:r>
            <a:r>
              <a:rPr lang="fr-CH" sz="2000" dirty="0">
                <a:solidFill>
                  <a:schemeClr val="tx1"/>
                </a:solidFill>
                <a:latin typeface="Helvetica" panose="020B0604020202020204" pitchFamily="34" charset="0"/>
              </a:rPr>
              <a:t> in Moodle, in PDF format. </a:t>
            </a:r>
          </a:p>
          <a:p>
            <a:pPr marL="174625" indent="-174625">
              <a:buFont typeface="Arial" panose="020B0604020202020204" pitchFamily="34" charset="0"/>
              <a:buChar char="•"/>
            </a:pPr>
            <a:endParaRPr lang="fr-CH" sz="2000" dirty="0">
              <a:solidFill>
                <a:schemeClr val="tx1"/>
              </a:solidFill>
              <a:latin typeface="Helvetica" panose="020B0604020202020204" pitchFamily="34" charset="0"/>
            </a:endParaRPr>
          </a:p>
          <a:p>
            <a:pPr marL="174625" indent="-174625">
              <a:buFont typeface="Arial" panose="020B0604020202020204" pitchFamily="34" charset="0"/>
              <a:buChar char="•"/>
            </a:pPr>
            <a:r>
              <a:rPr lang="fr-CH" sz="2000" dirty="0" err="1">
                <a:solidFill>
                  <a:schemeClr val="tx1"/>
                </a:solidFill>
                <a:latin typeface="Helvetica" panose="020B0604020202020204" pitchFamily="34" charset="0"/>
              </a:rPr>
              <a:t>Submission</a:t>
            </a:r>
            <a:r>
              <a:rPr lang="fr-CH" sz="2000" dirty="0">
                <a:solidFill>
                  <a:schemeClr val="tx1"/>
                </a:solidFill>
                <a:latin typeface="Helvetica" panose="020B0604020202020204" pitchFamily="34" charset="0"/>
              </a:rPr>
              <a:t> deadline:</a:t>
            </a:r>
            <a:r>
              <a:rPr lang="fr-CH" sz="2000" b="1" u="sng" dirty="0">
                <a:solidFill>
                  <a:schemeClr val="tx1"/>
                </a:solidFill>
                <a:latin typeface="Helvetica" panose="020B0604020202020204" pitchFamily="34" charset="0"/>
              </a:rPr>
              <a:t>1 </a:t>
            </a:r>
            <a:r>
              <a:rPr lang="fr-CH" sz="2000" b="1" u="sng" dirty="0" err="1">
                <a:solidFill>
                  <a:schemeClr val="tx1"/>
                </a:solidFill>
                <a:latin typeface="Helvetica" panose="020B0604020202020204" pitchFamily="34" charset="0"/>
              </a:rPr>
              <a:t>week</a:t>
            </a:r>
            <a:r>
              <a:rPr lang="fr-CH" sz="2000" b="1" dirty="0">
                <a:solidFill>
                  <a:schemeClr val="tx1"/>
                </a:solidFill>
                <a:latin typeface="Helvetica" panose="020B0604020202020204" pitchFamily="34" charset="0"/>
              </a:rPr>
              <a:t> </a:t>
            </a:r>
            <a:r>
              <a:rPr lang="fr-CH" sz="2000" dirty="0" err="1">
                <a:solidFill>
                  <a:schemeClr val="tx1"/>
                </a:solidFill>
                <a:latin typeface="Helvetica" panose="020B0604020202020204" pitchFamily="34" charset="0"/>
              </a:rPr>
              <a:t>after</a:t>
            </a:r>
            <a:r>
              <a:rPr lang="fr-CH" sz="2000" dirty="0">
                <a:solidFill>
                  <a:schemeClr val="tx1"/>
                </a:solidFill>
                <a:latin typeface="Helvetica" panose="020B0604020202020204" pitchFamily="34" charset="0"/>
              </a:rPr>
              <a:t> the TP session (i.e. </a:t>
            </a:r>
            <a:r>
              <a:rPr lang="fr-CH" sz="2000" dirty="0" err="1">
                <a:solidFill>
                  <a:schemeClr val="tx1"/>
                </a:solidFill>
                <a:latin typeface="Helvetica" panose="020B0604020202020204" pitchFamily="34" charset="0"/>
              </a:rPr>
              <a:t>next</a:t>
            </a:r>
            <a:r>
              <a:rPr lang="fr-CH" sz="2000" dirty="0">
                <a:solidFill>
                  <a:schemeClr val="tx1"/>
                </a:solidFill>
                <a:latin typeface="Helvetica" panose="020B0604020202020204" pitchFamily="34" charset="0"/>
              </a:rPr>
              <a:t> Thursday </a:t>
            </a:r>
            <a:r>
              <a:rPr lang="fr-CH" sz="2000" dirty="0" err="1">
                <a:solidFill>
                  <a:schemeClr val="tx1"/>
                </a:solidFill>
                <a:latin typeface="Helvetica" panose="020B0604020202020204" pitchFamily="34" charset="0"/>
              </a:rPr>
              <a:t>before</a:t>
            </a:r>
            <a:r>
              <a:rPr lang="fr-CH" sz="2000" dirty="0">
                <a:solidFill>
                  <a:schemeClr val="tx1"/>
                </a:solidFill>
                <a:latin typeface="Helvetica" panose="020B0604020202020204" pitchFamily="34" charset="0"/>
              </a:rPr>
              <a:t> 12:15) </a:t>
            </a:r>
            <a:r>
              <a:rPr lang="fr-CH" sz="2000" dirty="0">
                <a:solidFill>
                  <a:srgbClr val="FF0000"/>
                </a:solidFill>
                <a:latin typeface="Helvetica" panose="020B0604020202020204" pitchFamily="34" charset="0"/>
              </a:rPr>
              <a:t>(-0.25 for </a:t>
            </a:r>
            <a:r>
              <a:rPr lang="fr-CH" sz="2000" dirty="0" err="1">
                <a:solidFill>
                  <a:srgbClr val="FF0000"/>
                </a:solidFill>
                <a:latin typeface="Helvetica" panose="020B0604020202020204" pitchFamily="34" charset="0"/>
              </a:rPr>
              <a:t>each</a:t>
            </a:r>
            <a:r>
              <a:rPr lang="fr-CH" sz="2000" dirty="0">
                <a:solidFill>
                  <a:srgbClr val="FF0000"/>
                </a:solidFill>
                <a:latin typeface="Helvetica" panose="020B0604020202020204" pitchFamily="34" charset="0"/>
              </a:rPr>
              <a:t> </a:t>
            </a:r>
            <a:r>
              <a:rPr lang="fr-CH" sz="2000" dirty="0" err="1">
                <a:solidFill>
                  <a:srgbClr val="FF0000"/>
                </a:solidFill>
                <a:latin typeface="Helvetica" panose="020B0604020202020204" pitchFamily="34" charset="0"/>
              </a:rPr>
              <a:t>day</a:t>
            </a:r>
            <a:r>
              <a:rPr lang="fr-CH" sz="2000" dirty="0">
                <a:solidFill>
                  <a:srgbClr val="FF0000"/>
                </a:solidFill>
                <a:latin typeface="Helvetica" panose="020B0604020202020204" pitchFamily="34" charset="0"/>
              </a:rPr>
              <a:t> of </a:t>
            </a:r>
            <a:r>
              <a:rPr lang="fr-CH" sz="2000" dirty="0" err="1">
                <a:solidFill>
                  <a:srgbClr val="FF0000"/>
                </a:solidFill>
                <a:latin typeface="Helvetica" panose="020B0604020202020204" pitchFamily="34" charset="0"/>
              </a:rPr>
              <a:t>delay</a:t>
            </a:r>
            <a:r>
              <a:rPr lang="fr-CH" sz="2000" dirty="0">
                <a:solidFill>
                  <a:srgbClr val="FF0000"/>
                </a:solidFill>
                <a:latin typeface="Helvetica" panose="020B0604020202020204" pitchFamily="34" charset="0"/>
              </a:rPr>
              <a:t>)</a:t>
            </a:r>
          </a:p>
          <a:p>
            <a:pPr marL="174625" indent="-174625">
              <a:buFont typeface="Arial" panose="020B0604020202020204" pitchFamily="34" charset="0"/>
              <a:buChar char="•"/>
            </a:pPr>
            <a:endParaRPr lang="fr-CH" sz="2000" dirty="0">
              <a:solidFill>
                <a:schemeClr val="tx1"/>
              </a:solidFill>
              <a:latin typeface="Helvetica" panose="020B0604020202020204" pitchFamily="34" charset="0"/>
            </a:endParaRPr>
          </a:p>
          <a:p>
            <a:pPr marL="174625" indent="-174625">
              <a:buFont typeface="Arial" panose="020B0604020202020204" pitchFamily="34" charset="0"/>
              <a:buChar char="•"/>
            </a:pPr>
            <a:r>
              <a:rPr lang="fr-CH" sz="2000" dirty="0">
                <a:solidFill>
                  <a:schemeClr val="tx1"/>
                </a:solidFill>
                <a:latin typeface="Helvetica" panose="020B0604020202020204" pitchFamily="34" charset="0"/>
              </a:rPr>
              <a:t>Reports </a:t>
            </a:r>
            <a:r>
              <a:rPr lang="fr-CH" sz="2000" dirty="0" err="1">
                <a:solidFill>
                  <a:schemeClr val="tx1"/>
                </a:solidFill>
                <a:latin typeface="Helvetica" panose="020B0604020202020204" pitchFamily="34" charset="0"/>
              </a:rPr>
              <a:t>will</a:t>
            </a:r>
            <a:r>
              <a:rPr lang="fr-CH" sz="2000" dirty="0">
                <a:solidFill>
                  <a:schemeClr val="tx1"/>
                </a:solidFill>
                <a:latin typeface="Helvetica" panose="020B0604020202020204" pitchFamily="34" charset="0"/>
              </a:rPr>
              <a:t> </a:t>
            </a:r>
            <a:r>
              <a:rPr lang="fr-CH" sz="2000" dirty="0" err="1">
                <a:solidFill>
                  <a:schemeClr val="tx1"/>
                </a:solidFill>
                <a:latin typeface="Helvetica" panose="020B0604020202020204" pitchFamily="34" charset="0"/>
              </a:rPr>
              <a:t>be</a:t>
            </a:r>
            <a:r>
              <a:rPr lang="fr-CH" sz="2000" dirty="0">
                <a:solidFill>
                  <a:schemeClr val="tx1"/>
                </a:solidFill>
                <a:latin typeface="Helvetica" panose="020B0604020202020204" pitchFamily="34" charset="0"/>
              </a:rPr>
              <a:t> </a:t>
            </a:r>
            <a:r>
              <a:rPr lang="fr-CH" sz="2000" dirty="0" err="1">
                <a:solidFill>
                  <a:schemeClr val="tx1"/>
                </a:solidFill>
                <a:latin typeface="Helvetica" panose="020B0604020202020204" pitchFamily="34" charset="0"/>
              </a:rPr>
              <a:t>scanned</a:t>
            </a:r>
            <a:r>
              <a:rPr lang="fr-CH" sz="2000" dirty="0">
                <a:solidFill>
                  <a:schemeClr val="tx1"/>
                </a:solidFill>
                <a:latin typeface="Helvetica" panose="020B0604020202020204" pitchFamily="34" charset="0"/>
              </a:rPr>
              <a:t> to check for </a:t>
            </a:r>
            <a:r>
              <a:rPr lang="fr-CH" sz="2000" dirty="0" err="1">
                <a:solidFill>
                  <a:schemeClr val="tx1"/>
                </a:solidFill>
                <a:latin typeface="Helvetica" panose="020B0604020202020204" pitchFamily="34" charset="0"/>
              </a:rPr>
              <a:t>plagiarism</a:t>
            </a:r>
            <a:r>
              <a:rPr lang="fr-CH" sz="2000" dirty="0">
                <a:solidFill>
                  <a:schemeClr val="tx1"/>
                </a:solidFill>
                <a:latin typeface="Helvetica" panose="020B0604020202020204" pitchFamily="34" charset="0"/>
              </a:rPr>
              <a:t> </a:t>
            </a:r>
            <a:r>
              <a:rPr lang="fr-CH" sz="2000" dirty="0">
                <a:solidFill>
                  <a:srgbClr val="FF0000"/>
                </a:solidFill>
                <a:latin typeface="Helvetica" panose="020B0604020202020204" pitchFamily="34" charset="0"/>
              </a:rPr>
              <a:t>(do not </a:t>
            </a:r>
            <a:r>
              <a:rPr lang="fr-CH" sz="2000" dirty="0" err="1">
                <a:solidFill>
                  <a:srgbClr val="FF0000"/>
                </a:solidFill>
                <a:latin typeface="Helvetica" panose="020B0604020202020204" pitchFamily="34" charset="0"/>
              </a:rPr>
              <a:t>share</a:t>
            </a:r>
            <a:r>
              <a:rPr lang="fr-CH" sz="2000" dirty="0">
                <a:solidFill>
                  <a:srgbClr val="FF0000"/>
                </a:solidFill>
                <a:latin typeface="Helvetica" panose="020B0604020202020204" pitchFamily="34" charset="0"/>
              </a:rPr>
              <a:t> </a:t>
            </a:r>
            <a:r>
              <a:rPr lang="fr-CH" sz="2000" dirty="0" err="1">
                <a:solidFill>
                  <a:srgbClr val="FF0000"/>
                </a:solidFill>
                <a:latin typeface="Helvetica" panose="020B0604020202020204" pitchFamily="34" charset="0"/>
              </a:rPr>
              <a:t>experimental</a:t>
            </a:r>
            <a:r>
              <a:rPr lang="fr-CH" sz="2000" dirty="0">
                <a:solidFill>
                  <a:srgbClr val="FF0000"/>
                </a:solidFill>
                <a:latin typeface="Helvetica" panose="020B0604020202020204" pitchFamily="34" charset="0"/>
              </a:rPr>
              <a:t> data </a:t>
            </a:r>
            <a:r>
              <a:rPr lang="fr-CH" sz="2000" dirty="0" err="1">
                <a:solidFill>
                  <a:srgbClr val="FF0000"/>
                </a:solidFill>
                <a:latin typeface="Helvetica" panose="020B0604020202020204" pitchFamily="34" charset="0"/>
              </a:rPr>
              <a:t>among</a:t>
            </a:r>
            <a:r>
              <a:rPr lang="fr-CH" sz="2000" dirty="0">
                <a:solidFill>
                  <a:srgbClr val="FF0000"/>
                </a:solidFill>
                <a:latin typeface="Helvetica" panose="020B0604020202020204" pitchFamily="34" charset="0"/>
              </a:rPr>
              <a:t> groups)</a:t>
            </a:r>
            <a:endParaRPr lang="en-CH" sz="2000" dirty="0"/>
          </a:p>
        </p:txBody>
      </p:sp>
      <p:pic>
        <p:nvPicPr>
          <p:cNvPr id="7" name="Image 6">
            <a:extLst>
              <a:ext uri="{FF2B5EF4-FFF2-40B4-BE49-F238E27FC236}">
                <a16:creationId xmlns:a16="http://schemas.microsoft.com/office/drawing/2014/main" id="{DE21F15F-D930-2607-B429-C2B73F098E09}"/>
              </a:ext>
            </a:extLst>
          </p:cNvPr>
          <p:cNvPicPr>
            <a:picLocks noChangeAspect="1"/>
          </p:cNvPicPr>
          <p:nvPr/>
        </p:nvPicPr>
        <p:blipFill>
          <a:blip r:embed="rId2"/>
          <a:stretch>
            <a:fillRect/>
          </a:stretch>
        </p:blipFill>
        <p:spPr>
          <a:xfrm>
            <a:off x="2271668" y="3241904"/>
            <a:ext cx="5350940" cy="3561308"/>
          </a:xfrm>
          <a:prstGeom prst="rect">
            <a:avLst/>
          </a:prstGeom>
          <a:ln w="12700">
            <a:solidFill>
              <a:schemeClr val="tx1"/>
            </a:solidFill>
          </a:ln>
        </p:spPr>
      </p:pic>
    </p:spTree>
    <p:extLst>
      <p:ext uri="{BB962C8B-B14F-4D97-AF65-F5344CB8AC3E}">
        <p14:creationId xmlns:p14="http://schemas.microsoft.com/office/powerpoint/2010/main" val="2824323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27218</TotalTime>
  <Pages>16</Pages>
  <Words>1756</Words>
  <Application>Microsoft Office PowerPoint</Application>
  <PresentationFormat>A4 Paper (210x297 mm)</PresentationFormat>
  <Paragraphs>321</Paragraphs>
  <Slides>15</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MS PGothic</vt:lpstr>
      <vt:lpstr>MS PGothic</vt:lpstr>
      <vt:lpstr>Arial</vt:lpstr>
      <vt:lpstr>ArialMT</vt:lpstr>
      <vt:lpstr>Calibri</vt:lpstr>
      <vt:lpstr>Calibri Light</vt:lpstr>
      <vt:lpstr>Courier New</vt:lpstr>
      <vt:lpstr>Geneva</vt:lpstr>
      <vt:lpstr>Helvetica</vt:lpstr>
      <vt:lpstr>Times</vt:lpstr>
      <vt:lpstr>Wingdings</vt:lpstr>
      <vt:lpstr>Office Theme</vt:lpstr>
      <vt:lpstr>TP de Matériaux MSE-237  Spring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EPFL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Heat is on—New materials and concepts for Thermal Management</dc:title>
  <dc:subject/>
  <dc:creator>François Roulet</dc:creator>
  <cp:keywords/>
  <dc:description/>
  <cp:lastModifiedBy>David Hernández Escobar</cp:lastModifiedBy>
  <cp:revision>205</cp:revision>
  <cp:lastPrinted>2006-01-17T16:38:42Z</cp:lastPrinted>
  <dcterms:created xsi:type="dcterms:W3CDTF">2012-02-20T11:17:22Z</dcterms:created>
  <dcterms:modified xsi:type="dcterms:W3CDTF">2025-02-19T08:43:03Z</dcterms:modified>
</cp:coreProperties>
</file>